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Active Heart 달콤한 마음"/>
      <p:regular r:id="rId35"/>
    </p:embeddedFont>
    <p:embeddedFont>
      <p:font typeface="Nanum Gothic Bold"/>
      <p:regular r:id="rId36"/>
      <p:bold r:id="rId37"/>
    </p:embeddedFont>
    <p:embeddedFont>
      <p:font typeface="NanumGothic" pitchFamily="2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Arimo"/>
      <p:regular r:id="rId42"/>
    </p:embeddedFont>
    <p:embeddedFont>
      <p:font typeface="Canva Student Font"/>
      <p:regular r:id="rId43"/>
    </p:embeddedFont>
    <p:embeddedFont>
      <p:font typeface="One Little Font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7" autoAdjust="0"/>
    <p:restoredTop sz="94626" autoAdjust="0"/>
  </p:normalViewPr>
  <p:slideViewPr>
    <p:cSldViewPr>
      <p:cViewPr varScale="1">
        <p:scale>
          <a:sx n="67" d="100"/>
          <a:sy n="67" d="100"/>
        </p:scale>
        <p:origin x="540" y="-2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sv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unhwa.com/news/view.html?no=2021110101034421340001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9.svg"/><Relationship Id="rId7" Type="http://schemas.openxmlformats.org/officeDocument/2006/relationships/image" Target="../media/image5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75347">
            <a:off x="5702631" y="-1954500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-3102412" y="7356042"/>
            <a:ext cx="13895911" cy="5861916"/>
          </a:xfrm>
          <a:custGeom>
            <a:avLst/>
            <a:gdLst/>
            <a:ahLst/>
            <a:cxnLst/>
            <a:rect l="l" t="t" r="r" b="b"/>
            <a:pathLst>
              <a:path w="13895911" h="5861916">
                <a:moveTo>
                  <a:pt x="0" y="0"/>
                </a:moveTo>
                <a:lnTo>
                  <a:pt x="13895911" y="0"/>
                </a:lnTo>
                <a:lnTo>
                  <a:pt x="13895911" y="5861916"/>
                </a:lnTo>
                <a:lnTo>
                  <a:pt x="0" y="5861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Freeform 4"/>
          <p:cNvSpPr/>
          <p:nvPr/>
        </p:nvSpPr>
        <p:spPr>
          <a:xfrm>
            <a:off x="1643873" y="2868719"/>
            <a:ext cx="4766245" cy="5313191"/>
          </a:xfrm>
          <a:custGeom>
            <a:avLst/>
            <a:gdLst/>
            <a:ahLst/>
            <a:cxnLst/>
            <a:rect l="l" t="t" r="r" b="b"/>
            <a:pathLst>
              <a:path w="4766245" h="5313191">
                <a:moveTo>
                  <a:pt x="0" y="0"/>
                </a:moveTo>
                <a:lnTo>
                  <a:pt x="4766245" y="0"/>
                </a:lnTo>
                <a:lnTo>
                  <a:pt x="4766245" y="5313191"/>
                </a:lnTo>
                <a:lnTo>
                  <a:pt x="0" y="53131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678143" y="2579946"/>
            <a:ext cx="10187988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00"/>
              </a:lnSpc>
              <a:spcBef>
                <a:spcPct val="0"/>
              </a:spcBef>
            </a:pPr>
            <a:r>
              <a:rPr lang="en-US" sz="12000" spc="504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LISTENTREE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96400" y="5525314"/>
            <a:ext cx="7772400" cy="2464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999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Team : MUGGLE</a:t>
            </a:r>
          </a:p>
          <a:p>
            <a:pPr algn="ctr">
              <a:lnSpc>
                <a:spcPct val="150000"/>
              </a:lnSpc>
            </a:pPr>
            <a:r>
              <a:rPr lang="en-US" sz="42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21 </a:t>
            </a:r>
            <a:r>
              <a:rPr lang="en-US" sz="4200" dirty="0" err="1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이하은</a:t>
            </a:r>
            <a:r>
              <a:rPr lang="en-US" sz="42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 22 </a:t>
            </a:r>
            <a:r>
              <a:rPr lang="en-US" sz="4200" dirty="0" err="1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한승우</a:t>
            </a:r>
            <a:r>
              <a:rPr lang="en-US" sz="42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 22 </a:t>
            </a:r>
            <a:r>
              <a:rPr lang="en-US" sz="4200" dirty="0" err="1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허재훈</a:t>
            </a:r>
            <a:endParaRPr lang="en-US" sz="4200" dirty="0">
              <a:solidFill>
                <a:srgbClr val="000000"/>
              </a:solidFill>
              <a:latin typeface="+mn-ea"/>
              <a:cs typeface="Canva Student Font"/>
              <a:sym typeface="Canva Student Fon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15400" y="4158577"/>
            <a:ext cx="783716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dirty="0" err="1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대화형</a:t>
            </a:r>
            <a:r>
              <a:rPr lang="en-US" sz="3999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챗봇을</a:t>
            </a:r>
            <a:r>
              <a:rPr lang="en-US" sz="3999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이용한</a:t>
            </a:r>
            <a:r>
              <a:rPr lang="en-US" sz="3999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감정완화</a:t>
            </a:r>
            <a:r>
              <a:rPr lang="en-US" sz="3999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 앱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1D6AE2DD-FBE0-ECE3-A46C-9C0A156ED9B1}"/>
              </a:ext>
            </a:extLst>
          </p:cNvPr>
          <p:cNvSpPr/>
          <p:nvPr/>
        </p:nvSpPr>
        <p:spPr>
          <a:xfrm>
            <a:off x="90810" y="836680"/>
            <a:ext cx="2578724" cy="2536820"/>
          </a:xfrm>
          <a:custGeom>
            <a:avLst/>
            <a:gdLst/>
            <a:ahLst/>
            <a:cxnLst/>
            <a:rect l="l" t="t" r="r" b="b"/>
            <a:pathLst>
              <a:path w="2578724" h="2536820">
                <a:moveTo>
                  <a:pt x="0" y="0"/>
                </a:moveTo>
                <a:lnTo>
                  <a:pt x="2578724" y="0"/>
                </a:lnTo>
                <a:lnTo>
                  <a:pt x="2578724" y="2536820"/>
                </a:lnTo>
                <a:lnTo>
                  <a:pt x="0" y="2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5780405" y="-8993386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8"/>
                </a:lnTo>
                <a:lnTo>
                  <a:pt x="0" y="14959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689258" y="4272847"/>
            <a:ext cx="13463342" cy="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Q. 그러면 어떻게 속마음을 말하게 할 수 있을까?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6185" y="5048250"/>
            <a:ext cx="18360371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endParaRPr dirty="0">
              <a:latin typeface="+mj-ea"/>
              <a:ea typeface="+mj-ea"/>
            </a:endParaRPr>
          </a:p>
          <a:p>
            <a:pPr algn="ctr">
              <a:lnSpc>
                <a:spcPts val="5599"/>
              </a:lnSpc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사람은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듣는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것보다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말하는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것을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더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좋아하기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때문에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,</a:t>
            </a:r>
          </a:p>
          <a:p>
            <a:pPr algn="ctr">
              <a:lnSpc>
                <a:spcPts val="5599"/>
              </a:lnSpc>
            </a:pP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잘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들어주는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사람이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있다면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,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계속해서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얘기하길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원할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것이다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그렇게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자연스럽게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유도된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대화에는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사람의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속마음까지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포함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될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것이다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624B0-7AF3-166E-8FA2-A39E84540B1B}"/>
              </a:ext>
            </a:extLst>
          </p:cNvPr>
          <p:cNvSpPr txBox="1"/>
          <p:nvPr/>
        </p:nvSpPr>
        <p:spPr>
          <a:xfrm>
            <a:off x="1028700" y="1009650"/>
            <a:ext cx="4985397" cy="13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해결 방안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6493776" y="-7845789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96429" y="3973024"/>
            <a:ext cx="13463342" cy="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Q. 우리는 어떤 것을 제공해야할까?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372100"/>
            <a:ext cx="18360371" cy="351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1.지속적인 </a:t>
            </a:r>
            <a:r>
              <a:rPr lang="en-US" sz="3999" spc="79" dirty="0" err="1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대화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감정적인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속마음을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유도할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수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있다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</a:t>
            </a:r>
          </a:p>
          <a:p>
            <a:pPr algn="ctr">
              <a:lnSpc>
                <a:spcPts val="5599"/>
              </a:lnSpc>
            </a:pP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2.사람들은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무언가를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5271FF"/>
                </a:solidFill>
                <a:latin typeface="+mj-ea"/>
                <a:ea typeface="+mj-ea"/>
                <a:cs typeface="Core Bori"/>
                <a:sym typeface="Core Bori"/>
              </a:rPr>
              <a:t>키우는</a:t>
            </a:r>
            <a:r>
              <a:rPr lang="en-US" sz="3999" spc="79" dirty="0">
                <a:solidFill>
                  <a:srgbClr val="5271FF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5271FF"/>
                </a:solidFill>
                <a:latin typeface="+mj-ea"/>
                <a:ea typeface="+mj-ea"/>
                <a:cs typeface="Core Bori"/>
                <a:sym typeface="Core Bori"/>
              </a:rPr>
              <a:t>것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좋아한다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</a:t>
            </a:r>
          </a:p>
          <a:p>
            <a:pPr algn="ctr">
              <a:lnSpc>
                <a:spcPts val="5599"/>
              </a:lnSpc>
            </a:pP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3.</a:t>
            </a:r>
            <a:r>
              <a:rPr lang="en-US" sz="3999" spc="79" dirty="0">
                <a:solidFill>
                  <a:srgbClr val="00BF63"/>
                </a:solidFill>
                <a:latin typeface="+mj-ea"/>
                <a:ea typeface="+mj-ea"/>
                <a:cs typeface="Core Bori"/>
                <a:sym typeface="Core Bori"/>
              </a:rPr>
              <a:t>나무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는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마음의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안정을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줄 수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있는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좋은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매개이다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</a:t>
            </a:r>
          </a:p>
          <a:p>
            <a:pPr algn="ctr">
              <a:lnSpc>
                <a:spcPts val="5599"/>
              </a:lnSpc>
            </a:pPr>
            <a:endParaRPr lang="en-US" sz="3999" spc="79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그렇다면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대화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할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때마다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 </a:t>
            </a:r>
            <a:r>
              <a:rPr lang="en-US" sz="3999" spc="79" dirty="0" err="1">
                <a:solidFill>
                  <a:srgbClr val="5271FF"/>
                </a:solidFill>
                <a:latin typeface="+mj-ea"/>
                <a:ea typeface="+mj-ea"/>
                <a:cs typeface="Core Bori"/>
                <a:sym typeface="Core Bori"/>
              </a:rPr>
              <a:t>성장하는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BF63"/>
                </a:solidFill>
                <a:latin typeface="+mj-ea"/>
                <a:ea typeface="+mj-ea"/>
                <a:cs typeface="Core Bori"/>
                <a:sym typeface="Core Bori"/>
              </a:rPr>
              <a:t>나무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만들어보자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88A01-FB16-0EA9-3762-C59C518E78F8}"/>
              </a:ext>
            </a:extLst>
          </p:cNvPr>
          <p:cNvSpPr txBox="1"/>
          <p:nvPr/>
        </p:nvSpPr>
        <p:spPr>
          <a:xfrm>
            <a:off x="1028700" y="1009650"/>
            <a:ext cx="4985397" cy="13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해결 방안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6493776" y="-7845789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496429" y="3973024"/>
            <a:ext cx="13463342" cy="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Q.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우리는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어떤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것을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제공해야할까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524500"/>
            <a:ext cx="18360371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대화형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챗봇과의</a:t>
            </a:r>
            <a:r>
              <a:rPr lang="en-US" sz="3999" spc="79" dirty="0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대화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통해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BF63"/>
                </a:solidFill>
                <a:latin typeface="+mj-ea"/>
                <a:ea typeface="+mj-ea"/>
                <a:cs typeface="Core Bori"/>
                <a:sym typeface="Core Bori"/>
              </a:rPr>
              <a:t>나무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5271FF"/>
                </a:solidFill>
                <a:latin typeface="+mj-ea"/>
                <a:ea typeface="+mj-ea"/>
                <a:cs typeface="Core Bori"/>
                <a:sym typeface="Core Bori"/>
              </a:rPr>
              <a:t>성장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시키고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,</a:t>
            </a:r>
          </a:p>
          <a:p>
            <a:pPr algn="ctr">
              <a:lnSpc>
                <a:spcPts val="5599"/>
              </a:lnSpc>
            </a:pPr>
            <a:r>
              <a:rPr lang="en-US" sz="3999" spc="79" dirty="0" err="1">
                <a:solidFill>
                  <a:srgbClr val="00BF63"/>
                </a:solidFill>
                <a:latin typeface="+mj-ea"/>
                <a:ea typeface="+mj-ea"/>
                <a:cs typeface="Core Bori"/>
                <a:sym typeface="Core Bori"/>
              </a:rPr>
              <a:t>나무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열심히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키워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FF914D"/>
                </a:solidFill>
                <a:latin typeface="+mj-ea"/>
                <a:ea typeface="+mj-ea"/>
                <a:cs typeface="Core Bori"/>
                <a:sym typeface="Core Bori"/>
              </a:rPr>
              <a:t>열매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맺는다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</a:t>
            </a:r>
          </a:p>
          <a:p>
            <a:pPr algn="ctr">
              <a:lnSpc>
                <a:spcPts val="5599"/>
              </a:lnSpc>
            </a:pPr>
            <a:r>
              <a:rPr lang="en-US" sz="3999" spc="79" dirty="0" err="1">
                <a:solidFill>
                  <a:srgbClr val="FF914D"/>
                </a:solidFill>
                <a:latin typeface="+mj-ea"/>
                <a:ea typeface="+mj-ea"/>
                <a:cs typeface="Core Bori"/>
                <a:sym typeface="Core Bori"/>
              </a:rPr>
              <a:t>열매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에는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대화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과정에서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사용자가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겪은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다양한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감정과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사건들이</a:t>
            </a:r>
            <a:endParaRPr lang="en-US" sz="3999" spc="79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잘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정리가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되어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, </a:t>
            </a:r>
            <a:r>
              <a:rPr lang="en-US" sz="3999" spc="79" dirty="0" err="1">
                <a:solidFill>
                  <a:srgbClr val="CB6CE6"/>
                </a:solidFill>
                <a:latin typeface="+mj-ea"/>
                <a:ea typeface="+mj-ea"/>
                <a:cs typeface="Core Bori"/>
                <a:sym typeface="Core Bori"/>
              </a:rPr>
              <a:t>다이어리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처럼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쉽게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볼 수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있게하자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3E53C-2D45-92FE-FAF1-1C5272AE5934}"/>
              </a:ext>
            </a:extLst>
          </p:cNvPr>
          <p:cNvSpPr txBox="1"/>
          <p:nvPr/>
        </p:nvSpPr>
        <p:spPr>
          <a:xfrm>
            <a:off x="1028700" y="1009650"/>
            <a:ext cx="4985397" cy="13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해결 방안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6493776" y="-7845789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6691685" y="2749377"/>
            <a:ext cx="9586330" cy="6225556"/>
          </a:xfrm>
          <a:custGeom>
            <a:avLst/>
            <a:gdLst/>
            <a:ahLst/>
            <a:cxnLst/>
            <a:rect l="l" t="t" r="r" b="b"/>
            <a:pathLst>
              <a:path w="9586330" h="6225556">
                <a:moveTo>
                  <a:pt x="0" y="0"/>
                </a:moveTo>
                <a:lnTo>
                  <a:pt x="9586331" y="0"/>
                </a:lnTo>
                <a:lnTo>
                  <a:pt x="9586331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384B9-CC75-F612-FEA1-D49D300C7A22}"/>
              </a:ext>
            </a:extLst>
          </p:cNvPr>
          <p:cNvSpPr txBox="1"/>
          <p:nvPr/>
        </p:nvSpPr>
        <p:spPr>
          <a:xfrm>
            <a:off x="533400" y="570479"/>
            <a:ext cx="4985397" cy="435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12"/>
              </a:lnSpc>
            </a:pPr>
            <a:r>
              <a:rPr lang="ko-KR" alt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챗봇</a:t>
            </a: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 이용희망 조사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4085058" y="-9632160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9" y="0"/>
                </a:lnTo>
                <a:lnTo>
                  <a:pt x="16219029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362200" y="4489025"/>
            <a:ext cx="14264129" cy="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건강하게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감정</a:t>
            </a:r>
            <a:r>
              <a:rPr lang="en-US" sz="3999" spc="79" dirty="0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해소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원하는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사람</a:t>
            </a:r>
            <a:endParaRPr lang="en-US" sz="3999" spc="79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2200" y="6014546"/>
            <a:ext cx="14264129" cy="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자기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감정을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터놓고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이야기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할 수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있는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친구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가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필요한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사람</a:t>
            </a:r>
            <a:endParaRPr lang="en-US" sz="3999" spc="79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" y="7541721"/>
            <a:ext cx="14264129" cy="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자신의 복잡한 </a:t>
            </a:r>
            <a:r>
              <a:rPr lang="en-US" sz="3999" spc="79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속마음</a:t>
            </a:r>
            <a:r>
              <a:rPr lang="en-US" sz="3999" spc="79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이 궁금한 사람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CF240-615C-CC09-0E3D-AED04BA27B53}"/>
              </a:ext>
            </a:extLst>
          </p:cNvPr>
          <p:cNvSpPr txBox="1"/>
          <p:nvPr/>
        </p:nvSpPr>
        <p:spPr>
          <a:xfrm>
            <a:off x="1028700" y="1009650"/>
            <a:ext cx="5448300" cy="135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서비스 타겟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1063" y="7837186"/>
            <a:ext cx="2521332" cy="1421114"/>
          </a:xfrm>
          <a:custGeom>
            <a:avLst/>
            <a:gdLst/>
            <a:ahLst/>
            <a:cxnLst/>
            <a:rect l="l" t="t" r="r" b="b"/>
            <a:pathLst>
              <a:path w="2521332" h="1421114">
                <a:moveTo>
                  <a:pt x="0" y="0"/>
                </a:moveTo>
                <a:lnTo>
                  <a:pt x="2521332" y="0"/>
                </a:lnTo>
                <a:lnTo>
                  <a:pt x="2521332" y="1421114"/>
                </a:lnTo>
                <a:lnTo>
                  <a:pt x="0" y="1421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922764" y="3950715"/>
            <a:ext cx="1046585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9600" spc="403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LISTENTREE?</a:t>
            </a:r>
          </a:p>
        </p:txBody>
      </p:sp>
      <p:sp>
        <p:nvSpPr>
          <p:cNvPr id="4" name="Freeform 4"/>
          <p:cNvSpPr/>
          <p:nvPr/>
        </p:nvSpPr>
        <p:spPr>
          <a:xfrm>
            <a:off x="14123477" y="-686892"/>
            <a:ext cx="5971346" cy="4114800"/>
          </a:xfrm>
          <a:custGeom>
            <a:avLst/>
            <a:gdLst/>
            <a:ahLst/>
            <a:cxnLst/>
            <a:rect l="l" t="t" r="r" b="b"/>
            <a:pathLst>
              <a:path w="5971346" h="4114800">
                <a:moveTo>
                  <a:pt x="0" y="0"/>
                </a:moveTo>
                <a:lnTo>
                  <a:pt x="5971346" y="0"/>
                </a:lnTo>
                <a:lnTo>
                  <a:pt x="5971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Freeform 5"/>
          <p:cNvSpPr/>
          <p:nvPr/>
        </p:nvSpPr>
        <p:spPr>
          <a:xfrm>
            <a:off x="10108416" y="8001450"/>
            <a:ext cx="5971346" cy="4114800"/>
          </a:xfrm>
          <a:custGeom>
            <a:avLst/>
            <a:gdLst/>
            <a:ahLst/>
            <a:cxnLst/>
            <a:rect l="l" t="t" r="r" b="b"/>
            <a:pathLst>
              <a:path w="5971346" h="4114800">
                <a:moveTo>
                  <a:pt x="0" y="0"/>
                </a:moveTo>
                <a:lnTo>
                  <a:pt x="5971346" y="0"/>
                </a:lnTo>
                <a:lnTo>
                  <a:pt x="5971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Freeform 6"/>
          <p:cNvSpPr/>
          <p:nvPr/>
        </p:nvSpPr>
        <p:spPr>
          <a:xfrm>
            <a:off x="1665223" y="1338118"/>
            <a:ext cx="5675048" cy="6326283"/>
          </a:xfrm>
          <a:custGeom>
            <a:avLst/>
            <a:gdLst/>
            <a:ahLst/>
            <a:cxnLst/>
            <a:rect l="l" t="t" r="r" b="b"/>
            <a:pathLst>
              <a:path w="5675048" h="6326283">
                <a:moveTo>
                  <a:pt x="0" y="0"/>
                </a:moveTo>
                <a:lnTo>
                  <a:pt x="5675048" y="0"/>
                </a:lnTo>
                <a:lnTo>
                  <a:pt x="5675048" y="6326284"/>
                </a:lnTo>
                <a:lnTo>
                  <a:pt x="0" y="6326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922764" y="5308980"/>
            <a:ext cx="769823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dirty="0" err="1">
                <a:solidFill>
                  <a:srgbClr val="000000"/>
                </a:solidFill>
                <a:latin typeface="+mj-ea"/>
                <a:ea typeface="+mj-ea"/>
                <a:cs typeface="Accordion Black 아코디언"/>
                <a:sym typeface="Accordion Black 아코디언"/>
              </a:rPr>
              <a:t>GPT를</a:t>
            </a:r>
            <a:r>
              <a:rPr lang="en-US" sz="4800" dirty="0">
                <a:solidFill>
                  <a:srgbClr val="000000"/>
                </a:solidFill>
                <a:latin typeface="+mj-ea"/>
                <a:ea typeface="+mj-ea"/>
                <a:cs typeface="Accordion Black 아코디언"/>
                <a:sym typeface="Accordion Black 아코디언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+mj-ea"/>
                <a:ea typeface="+mj-ea"/>
                <a:cs typeface="Accordion Black 아코디언"/>
                <a:sym typeface="Accordion Black 아코디언"/>
              </a:rPr>
              <a:t>이용한</a:t>
            </a:r>
            <a:r>
              <a:rPr lang="en-US" sz="4800" dirty="0">
                <a:solidFill>
                  <a:srgbClr val="000000"/>
                </a:solidFill>
                <a:latin typeface="+mj-ea"/>
                <a:ea typeface="+mj-ea"/>
                <a:cs typeface="Accordion Black 아코디언"/>
                <a:sym typeface="Accordion Black 아코디언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+mj-ea"/>
                <a:ea typeface="+mj-ea"/>
                <a:cs typeface="Accordion Black 아코디언"/>
                <a:sym typeface="Accordion Black 아코디언"/>
              </a:rPr>
              <a:t>대화형</a:t>
            </a:r>
            <a:r>
              <a:rPr lang="en-US" sz="4800" dirty="0">
                <a:solidFill>
                  <a:srgbClr val="000000"/>
                </a:solidFill>
                <a:latin typeface="+mj-ea"/>
                <a:ea typeface="+mj-ea"/>
                <a:cs typeface="Accordion Black 아코디언"/>
                <a:sym typeface="Accordion Black 아코디언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+mj-ea"/>
                <a:ea typeface="+mj-ea"/>
                <a:cs typeface="Accordion Black 아코디언"/>
                <a:sym typeface="Accordion Black 아코디언"/>
              </a:rPr>
              <a:t>챗봇</a:t>
            </a:r>
            <a:endParaRPr lang="en-US" sz="4800" dirty="0">
              <a:solidFill>
                <a:srgbClr val="000000"/>
              </a:solidFill>
              <a:latin typeface="+mj-ea"/>
              <a:ea typeface="+mj-ea"/>
              <a:cs typeface="Accordion Black 아코디언"/>
              <a:sym typeface="Accordion Black 아코디언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22764" y="2628900"/>
            <a:ext cx="640283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9600" spc="403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WHAT IS</a:t>
            </a:r>
          </a:p>
        </p:txBody>
      </p:sp>
      <p:sp>
        <p:nvSpPr>
          <p:cNvPr id="9" name="Freeform 9"/>
          <p:cNvSpPr/>
          <p:nvPr/>
        </p:nvSpPr>
        <p:spPr>
          <a:xfrm>
            <a:off x="-3102412" y="7356042"/>
            <a:ext cx="13895911" cy="5861916"/>
          </a:xfrm>
          <a:custGeom>
            <a:avLst/>
            <a:gdLst/>
            <a:ahLst/>
            <a:cxnLst/>
            <a:rect l="l" t="t" r="r" b="b"/>
            <a:pathLst>
              <a:path w="13895911" h="5861916">
                <a:moveTo>
                  <a:pt x="0" y="0"/>
                </a:moveTo>
                <a:lnTo>
                  <a:pt x="13895911" y="0"/>
                </a:lnTo>
                <a:lnTo>
                  <a:pt x="13895911" y="5861916"/>
                </a:lnTo>
                <a:lnTo>
                  <a:pt x="0" y="58619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4436662" y="-1390675"/>
            <a:ext cx="13708766" cy="12644287"/>
          </a:xfrm>
          <a:custGeom>
            <a:avLst/>
            <a:gdLst/>
            <a:ahLst/>
            <a:cxnLst/>
            <a:rect l="l" t="t" r="r" b="b"/>
            <a:pathLst>
              <a:path w="13708766" h="12644287">
                <a:moveTo>
                  <a:pt x="0" y="0"/>
                </a:moveTo>
                <a:lnTo>
                  <a:pt x="13708766" y="0"/>
                </a:lnTo>
                <a:lnTo>
                  <a:pt x="13708766" y="12644287"/>
                </a:lnTo>
                <a:lnTo>
                  <a:pt x="0" y="126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7652890" y="664105"/>
            <a:ext cx="3868277" cy="8410135"/>
          </a:xfrm>
          <a:custGeom>
            <a:avLst/>
            <a:gdLst/>
            <a:ahLst/>
            <a:cxnLst/>
            <a:rect l="l" t="t" r="r" b="b"/>
            <a:pathLst>
              <a:path w="3868277" h="8410135">
                <a:moveTo>
                  <a:pt x="0" y="0"/>
                </a:moveTo>
                <a:lnTo>
                  <a:pt x="3868278" y="0"/>
                </a:lnTo>
                <a:lnTo>
                  <a:pt x="3868278" y="8410135"/>
                </a:lnTo>
                <a:lnTo>
                  <a:pt x="0" y="8410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Freeform 4"/>
          <p:cNvSpPr/>
          <p:nvPr/>
        </p:nvSpPr>
        <p:spPr>
          <a:xfrm>
            <a:off x="13056469" y="705635"/>
            <a:ext cx="3849175" cy="8368605"/>
          </a:xfrm>
          <a:custGeom>
            <a:avLst/>
            <a:gdLst/>
            <a:ahLst/>
            <a:cxnLst/>
            <a:rect l="l" t="t" r="r" b="b"/>
            <a:pathLst>
              <a:path w="3849175" h="8368605">
                <a:moveTo>
                  <a:pt x="0" y="0"/>
                </a:moveTo>
                <a:lnTo>
                  <a:pt x="3849175" y="0"/>
                </a:lnTo>
                <a:lnTo>
                  <a:pt x="3849175" y="8368605"/>
                </a:lnTo>
                <a:lnTo>
                  <a:pt x="0" y="8368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3904524"/>
            <a:ext cx="4210632" cy="594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# </a:t>
            </a:r>
            <a:r>
              <a:rPr lang="en-US" sz="5600" dirty="0" err="1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성장</a:t>
            </a:r>
            <a:endParaRPr lang="en-US" sz="5600" dirty="0">
              <a:solidFill>
                <a:srgbClr val="000000"/>
              </a:solidFill>
              <a:latin typeface="+mn-ea"/>
              <a:cs typeface="Canva Student Font"/>
              <a:sym typeface="Canva Student Fon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49988" y="9191625"/>
            <a:ext cx="3890282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씨앗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단계</a:t>
            </a:r>
            <a:endParaRPr lang="en-US" sz="3000" dirty="0">
              <a:solidFill>
                <a:srgbClr val="000000"/>
              </a:solidFill>
              <a:latin typeface="+mj-ea"/>
              <a:ea typeface="+mj-ea"/>
              <a:cs typeface="Canva Student Font"/>
              <a:sym typeface="Canva Student Fon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015362" y="9191625"/>
            <a:ext cx="3890282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새싹 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AB75B-8F89-F9B9-861E-E85D95EEB8FA}"/>
              </a:ext>
            </a:extLst>
          </p:cNvPr>
          <p:cNvSpPr txBox="1"/>
          <p:nvPr/>
        </p:nvSpPr>
        <p:spPr>
          <a:xfrm>
            <a:off x="409866" y="2095500"/>
            <a:ext cx="5448300" cy="135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나무 페이지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4436662" y="-1390675"/>
            <a:ext cx="13708766" cy="12644287"/>
          </a:xfrm>
          <a:custGeom>
            <a:avLst/>
            <a:gdLst/>
            <a:ahLst/>
            <a:cxnLst/>
            <a:rect l="l" t="t" r="r" b="b"/>
            <a:pathLst>
              <a:path w="13708766" h="12644287">
                <a:moveTo>
                  <a:pt x="0" y="0"/>
                </a:moveTo>
                <a:lnTo>
                  <a:pt x="13708766" y="0"/>
                </a:lnTo>
                <a:lnTo>
                  <a:pt x="13708766" y="12644287"/>
                </a:lnTo>
                <a:lnTo>
                  <a:pt x="0" y="126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7656791" y="705635"/>
            <a:ext cx="3849175" cy="8368605"/>
          </a:xfrm>
          <a:custGeom>
            <a:avLst/>
            <a:gdLst/>
            <a:ahLst/>
            <a:cxnLst/>
            <a:rect l="l" t="t" r="r" b="b"/>
            <a:pathLst>
              <a:path w="3849175" h="8368605">
                <a:moveTo>
                  <a:pt x="0" y="0"/>
                </a:moveTo>
                <a:lnTo>
                  <a:pt x="3849175" y="0"/>
                </a:lnTo>
                <a:lnTo>
                  <a:pt x="3849175" y="8368605"/>
                </a:lnTo>
                <a:lnTo>
                  <a:pt x="0" y="8368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Freeform 4"/>
          <p:cNvSpPr/>
          <p:nvPr/>
        </p:nvSpPr>
        <p:spPr>
          <a:xfrm>
            <a:off x="13056469" y="705635"/>
            <a:ext cx="3849175" cy="8368605"/>
          </a:xfrm>
          <a:custGeom>
            <a:avLst/>
            <a:gdLst/>
            <a:ahLst/>
            <a:cxnLst/>
            <a:rect l="l" t="t" r="r" b="b"/>
            <a:pathLst>
              <a:path w="3849175" h="8368605">
                <a:moveTo>
                  <a:pt x="0" y="0"/>
                </a:moveTo>
                <a:lnTo>
                  <a:pt x="3849175" y="0"/>
                </a:lnTo>
                <a:lnTo>
                  <a:pt x="3849175" y="8368605"/>
                </a:lnTo>
                <a:lnTo>
                  <a:pt x="0" y="8368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649988" y="9191625"/>
            <a:ext cx="3890282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작은 나무 단계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15362" y="9191625"/>
            <a:ext cx="3890282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큰 나무 단계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D57DC-80CA-8748-5B39-01FAEB06FBF3}"/>
              </a:ext>
            </a:extLst>
          </p:cNvPr>
          <p:cNvSpPr txBox="1"/>
          <p:nvPr/>
        </p:nvSpPr>
        <p:spPr>
          <a:xfrm>
            <a:off x="409866" y="2095500"/>
            <a:ext cx="5448300" cy="135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나무 페이지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9FE9CDA5-3C9F-ABAD-40BC-A733C1CC00F0}"/>
              </a:ext>
            </a:extLst>
          </p:cNvPr>
          <p:cNvSpPr txBox="1"/>
          <p:nvPr/>
        </p:nvSpPr>
        <p:spPr>
          <a:xfrm>
            <a:off x="1028700" y="3904524"/>
            <a:ext cx="4210632" cy="594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# </a:t>
            </a:r>
            <a:r>
              <a:rPr lang="en-US" sz="5600" dirty="0" err="1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성장</a:t>
            </a:r>
            <a:endParaRPr lang="en-US" sz="5600" dirty="0">
              <a:solidFill>
                <a:srgbClr val="000000"/>
              </a:solidFill>
              <a:latin typeface="+mn-ea"/>
              <a:cs typeface="Canva Student Font"/>
              <a:sym typeface="Canva Student Fon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4436662" y="-1390675"/>
            <a:ext cx="13708766" cy="12644287"/>
          </a:xfrm>
          <a:custGeom>
            <a:avLst/>
            <a:gdLst/>
            <a:ahLst/>
            <a:cxnLst/>
            <a:rect l="l" t="t" r="r" b="b"/>
            <a:pathLst>
              <a:path w="13708766" h="12644287">
                <a:moveTo>
                  <a:pt x="0" y="0"/>
                </a:moveTo>
                <a:lnTo>
                  <a:pt x="13708766" y="0"/>
                </a:lnTo>
                <a:lnTo>
                  <a:pt x="13708766" y="12644287"/>
                </a:lnTo>
                <a:lnTo>
                  <a:pt x="0" y="126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10028821" y="700167"/>
            <a:ext cx="3890282" cy="8457976"/>
          </a:xfrm>
          <a:custGeom>
            <a:avLst/>
            <a:gdLst/>
            <a:ahLst/>
            <a:cxnLst/>
            <a:rect l="l" t="t" r="r" b="b"/>
            <a:pathLst>
              <a:path w="3890282" h="8457976">
                <a:moveTo>
                  <a:pt x="0" y="0"/>
                </a:moveTo>
                <a:lnTo>
                  <a:pt x="3890282" y="0"/>
                </a:lnTo>
                <a:lnTo>
                  <a:pt x="3890282" y="8457976"/>
                </a:lnTo>
                <a:lnTo>
                  <a:pt x="0" y="845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028821" y="9191625"/>
            <a:ext cx="3890282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열매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나무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단계</a:t>
            </a:r>
            <a:endParaRPr lang="en-US" sz="3000" dirty="0">
              <a:solidFill>
                <a:srgbClr val="000000"/>
              </a:solidFill>
              <a:latin typeface="+mj-ea"/>
              <a:ea typeface="+mj-ea"/>
              <a:cs typeface="Canva Student Font"/>
              <a:sym typeface="Canva Student Fon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B5E05-183F-E98F-EE63-747A5F66B3A5}"/>
              </a:ext>
            </a:extLst>
          </p:cNvPr>
          <p:cNvSpPr txBox="1"/>
          <p:nvPr/>
        </p:nvSpPr>
        <p:spPr>
          <a:xfrm>
            <a:off x="409866" y="2095500"/>
            <a:ext cx="5448300" cy="135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나무 페이지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951E019-67DD-AA32-1881-C6718CCF24C7}"/>
              </a:ext>
            </a:extLst>
          </p:cNvPr>
          <p:cNvSpPr txBox="1"/>
          <p:nvPr/>
        </p:nvSpPr>
        <p:spPr>
          <a:xfrm>
            <a:off x="1028700" y="3904524"/>
            <a:ext cx="4210632" cy="594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# </a:t>
            </a:r>
            <a:r>
              <a:rPr lang="en-US" sz="5600" dirty="0" err="1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성장</a:t>
            </a:r>
            <a:endParaRPr lang="en-US" sz="5600" dirty="0">
              <a:solidFill>
                <a:srgbClr val="000000"/>
              </a:solidFill>
              <a:latin typeface="+mn-ea"/>
              <a:cs typeface="Canva Student Font"/>
              <a:sym typeface="Canva Student Fon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4436662" y="-1390675"/>
            <a:ext cx="13708766" cy="12644287"/>
          </a:xfrm>
          <a:custGeom>
            <a:avLst/>
            <a:gdLst/>
            <a:ahLst/>
            <a:cxnLst/>
            <a:rect l="l" t="t" r="r" b="b"/>
            <a:pathLst>
              <a:path w="13708766" h="12644287">
                <a:moveTo>
                  <a:pt x="0" y="0"/>
                </a:moveTo>
                <a:lnTo>
                  <a:pt x="13708766" y="0"/>
                </a:lnTo>
                <a:lnTo>
                  <a:pt x="13708766" y="12644287"/>
                </a:lnTo>
                <a:lnTo>
                  <a:pt x="0" y="126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331206" y="9191625"/>
            <a:ext cx="3890282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웃음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5362" y="9191625"/>
            <a:ext cx="3890282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속상함</a:t>
            </a:r>
          </a:p>
        </p:txBody>
      </p:sp>
      <p:sp>
        <p:nvSpPr>
          <p:cNvPr id="7" name="Freeform 7"/>
          <p:cNvSpPr/>
          <p:nvPr/>
        </p:nvSpPr>
        <p:spPr>
          <a:xfrm>
            <a:off x="13015362" y="702901"/>
            <a:ext cx="3887766" cy="8451666"/>
          </a:xfrm>
          <a:custGeom>
            <a:avLst/>
            <a:gdLst/>
            <a:ahLst/>
            <a:cxnLst/>
            <a:rect l="l" t="t" r="r" b="b"/>
            <a:pathLst>
              <a:path w="3887766" h="8451666">
                <a:moveTo>
                  <a:pt x="0" y="0"/>
                </a:moveTo>
                <a:lnTo>
                  <a:pt x="3887766" y="0"/>
                </a:lnTo>
                <a:lnTo>
                  <a:pt x="3887766" y="8451666"/>
                </a:lnTo>
                <a:lnTo>
                  <a:pt x="0" y="845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Freeform 8"/>
          <p:cNvSpPr/>
          <p:nvPr/>
        </p:nvSpPr>
        <p:spPr>
          <a:xfrm>
            <a:off x="7331206" y="702901"/>
            <a:ext cx="3887766" cy="8451666"/>
          </a:xfrm>
          <a:custGeom>
            <a:avLst/>
            <a:gdLst/>
            <a:ahLst/>
            <a:cxnLst/>
            <a:rect l="l" t="t" r="r" b="b"/>
            <a:pathLst>
              <a:path w="3887766" h="8451666">
                <a:moveTo>
                  <a:pt x="0" y="0"/>
                </a:moveTo>
                <a:lnTo>
                  <a:pt x="3887767" y="0"/>
                </a:lnTo>
                <a:lnTo>
                  <a:pt x="3887767" y="8451666"/>
                </a:lnTo>
                <a:lnTo>
                  <a:pt x="0" y="8451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9063E-1D51-5EED-2C76-09605A4F9445}"/>
              </a:ext>
            </a:extLst>
          </p:cNvPr>
          <p:cNvSpPr txBox="1"/>
          <p:nvPr/>
        </p:nvSpPr>
        <p:spPr>
          <a:xfrm>
            <a:off x="409866" y="2095500"/>
            <a:ext cx="5448300" cy="135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나무 페이지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241389F-9F1D-EF03-3D3F-192BE5DB07D3}"/>
              </a:ext>
            </a:extLst>
          </p:cNvPr>
          <p:cNvSpPr txBox="1"/>
          <p:nvPr/>
        </p:nvSpPr>
        <p:spPr>
          <a:xfrm>
            <a:off x="1028700" y="3904524"/>
            <a:ext cx="4210632" cy="61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# </a:t>
            </a:r>
            <a:r>
              <a:rPr lang="ko-KR" alt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표정</a:t>
            </a:r>
            <a:endParaRPr lang="en-US" sz="5600" dirty="0">
              <a:solidFill>
                <a:srgbClr val="000000"/>
              </a:solidFill>
              <a:latin typeface="+mn-ea"/>
              <a:cs typeface="Canva Student Font"/>
              <a:sym typeface="Canva Student Fon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6493776" y="-7845789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1615738" y="3653606"/>
            <a:ext cx="5865762" cy="5863318"/>
          </a:xfrm>
          <a:custGeom>
            <a:avLst/>
            <a:gdLst/>
            <a:ahLst/>
            <a:cxnLst/>
            <a:rect l="l" t="t" r="r" b="b"/>
            <a:pathLst>
              <a:path w="5865762" h="5863318">
                <a:moveTo>
                  <a:pt x="0" y="0"/>
                </a:moveTo>
                <a:lnTo>
                  <a:pt x="5865762" y="0"/>
                </a:lnTo>
                <a:lnTo>
                  <a:pt x="5865762" y="5863317"/>
                </a:lnTo>
                <a:lnTo>
                  <a:pt x="0" y="5863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09650"/>
            <a:ext cx="4985397" cy="135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배경</a:t>
            </a:r>
            <a:r>
              <a:rPr 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설명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332698" y="2366625"/>
            <a:ext cx="10280728" cy="122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spc="14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나노</a:t>
            </a:r>
            <a:r>
              <a:rPr lang="en-US" sz="7499" spc="14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7499" spc="14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사회</a:t>
            </a:r>
            <a:endParaRPr lang="en-US" sz="7499" spc="149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086600" y="4305300"/>
            <a:ext cx="10772924" cy="328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접두어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‘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나노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’(nano)는 10억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분의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1을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나타내는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단위로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,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초미세의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원자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세계를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일컫는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용어로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쓰인다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.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+mj-ea"/>
              <a:ea typeface="+mj-ea"/>
              <a:cs typeface="One Little Font"/>
              <a:sym typeface="One Little Font"/>
            </a:endParaRP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서울대학교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김난도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교수가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언급한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‘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나노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사회’는</a:t>
            </a:r>
            <a:endParaRPr lang="en-US" sz="3000" dirty="0">
              <a:solidFill>
                <a:srgbClr val="000000"/>
              </a:solidFill>
              <a:latin typeface="+mj-ea"/>
              <a:ea typeface="+mj-ea"/>
              <a:cs typeface="One Little Font"/>
              <a:sym typeface="One Little Font"/>
            </a:endParaRP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공동체가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유대를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이루지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못하고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개인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단위로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파편화되어</a:t>
            </a:r>
            <a:endParaRPr lang="en-US" sz="3000" dirty="0">
              <a:solidFill>
                <a:srgbClr val="000000"/>
              </a:solidFill>
              <a:latin typeface="+mj-ea"/>
              <a:ea typeface="+mj-ea"/>
              <a:cs typeface="One Little Font"/>
              <a:sym typeface="One Little Font"/>
            </a:endParaRP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서로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이름도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모를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수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있는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고립된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섬처럼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되어가는</a:t>
            </a:r>
            <a:endParaRPr lang="en-US" sz="3000" dirty="0">
              <a:solidFill>
                <a:srgbClr val="000000"/>
              </a:solidFill>
              <a:latin typeface="+mj-ea"/>
              <a:ea typeface="+mj-ea"/>
              <a:cs typeface="One Little Font"/>
              <a:sym typeface="One Little Font"/>
            </a:endParaRP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상태를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의미한다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One Little Font"/>
                <a:sym typeface="One Little Fon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29800" y="8930424"/>
            <a:ext cx="7814690" cy="33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5" tooltip="https://munhwa.com/news/view.html?no=2021110101034421340001"/>
              </a:rPr>
              <a:t>https://munhwa.com/news/view.html?no=2021110101034421340001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4436662" y="-1390675"/>
            <a:ext cx="13708766" cy="12644287"/>
          </a:xfrm>
          <a:custGeom>
            <a:avLst/>
            <a:gdLst/>
            <a:ahLst/>
            <a:cxnLst/>
            <a:rect l="l" t="t" r="r" b="b"/>
            <a:pathLst>
              <a:path w="13708766" h="12644287">
                <a:moveTo>
                  <a:pt x="0" y="0"/>
                </a:moveTo>
                <a:lnTo>
                  <a:pt x="13708766" y="0"/>
                </a:lnTo>
                <a:lnTo>
                  <a:pt x="13708766" y="12644287"/>
                </a:lnTo>
                <a:lnTo>
                  <a:pt x="0" y="126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7331206" y="702901"/>
            <a:ext cx="3887766" cy="8451666"/>
          </a:xfrm>
          <a:custGeom>
            <a:avLst/>
            <a:gdLst/>
            <a:ahLst/>
            <a:cxnLst/>
            <a:rect l="l" t="t" r="r" b="b"/>
            <a:pathLst>
              <a:path w="3887766" h="8451666">
                <a:moveTo>
                  <a:pt x="0" y="0"/>
                </a:moveTo>
                <a:lnTo>
                  <a:pt x="3887767" y="0"/>
                </a:lnTo>
                <a:lnTo>
                  <a:pt x="3887767" y="8451666"/>
                </a:lnTo>
                <a:lnTo>
                  <a:pt x="0" y="845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331206" y="9191625"/>
            <a:ext cx="3890282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화남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5362" y="9191625"/>
            <a:ext cx="3890282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놀람</a:t>
            </a:r>
          </a:p>
        </p:txBody>
      </p:sp>
      <p:sp>
        <p:nvSpPr>
          <p:cNvPr id="8" name="Freeform 8"/>
          <p:cNvSpPr/>
          <p:nvPr/>
        </p:nvSpPr>
        <p:spPr>
          <a:xfrm>
            <a:off x="13015362" y="702901"/>
            <a:ext cx="3890282" cy="8457134"/>
          </a:xfrm>
          <a:custGeom>
            <a:avLst/>
            <a:gdLst/>
            <a:ahLst/>
            <a:cxnLst/>
            <a:rect l="l" t="t" r="r" b="b"/>
            <a:pathLst>
              <a:path w="3890282" h="8457134">
                <a:moveTo>
                  <a:pt x="0" y="0"/>
                </a:moveTo>
                <a:lnTo>
                  <a:pt x="3890282" y="0"/>
                </a:lnTo>
                <a:lnTo>
                  <a:pt x="3890282" y="8457134"/>
                </a:lnTo>
                <a:lnTo>
                  <a:pt x="0" y="845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F26E7-AC53-E407-9168-D802EDB8E49E}"/>
              </a:ext>
            </a:extLst>
          </p:cNvPr>
          <p:cNvSpPr txBox="1"/>
          <p:nvPr/>
        </p:nvSpPr>
        <p:spPr>
          <a:xfrm>
            <a:off x="409866" y="2095500"/>
            <a:ext cx="5448300" cy="135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나무 페이지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3292AE-E0C4-6902-0E1C-F3524F0667AC}"/>
              </a:ext>
            </a:extLst>
          </p:cNvPr>
          <p:cNvSpPr txBox="1"/>
          <p:nvPr/>
        </p:nvSpPr>
        <p:spPr>
          <a:xfrm>
            <a:off x="1028700" y="3904524"/>
            <a:ext cx="4210632" cy="61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# </a:t>
            </a:r>
            <a:r>
              <a:rPr lang="ko-KR" alt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표정</a:t>
            </a:r>
            <a:endParaRPr lang="en-US" sz="5600" dirty="0">
              <a:solidFill>
                <a:srgbClr val="000000"/>
              </a:solidFill>
              <a:latin typeface="+mn-ea"/>
              <a:cs typeface="Canva Student Font"/>
              <a:sym typeface="Canva Student Fon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4436662" y="-1390675"/>
            <a:ext cx="13708766" cy="12644287"/>
          </a:xfrm>
          <a:custGeom>
            <a:avLst/>
            <a:gdLst/>
            <a:ahLst/>
            <a:cxnLst/>
            <a:rect l="l" t="t" r="r" b="b"/>
            <a:pathLst>
              <a:path w="13708766" h="12644287">
                <a:moveTo>
                  <a:pt x="0" y="0"/>
                </a:moveTo>
                <a:lnTo>
                  <a:pt x="13708766" y="0"/>
                </a:lnTo>
                <a:lnTo>
                  <a:pt x="13708766" y="12644287"/>
                </a:lnTo>
                <a:lnTo>
                  <a:pt x="0" y="126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7331206" y="702901"/>
            <a:ext cx="3890282" cy="8457134"/>
          </a:xfrm>
          <a:custGeom>
            <a:avLst/>
            <a:gdLst/>
            <a:ahLst/>
            <a:cxnLst/>
            <a:rect l="l" t="t" r="r" b="b"/>
            <a:pathLst>
              <a:path w="3890282" h="8457134">
                <a:moveTo>
                  <a:pt x="0" y="0"/>
                </a:moveTo>
                <a:lnTo>
                  <a:pt x="3890282" y="0"/>
                </a:lnTo>
                <a:lnTo>
                  <a:pt x="3890282" y="8457134"/>
                </a:lnTo>
                <a:lnTo>
                  <a:pt x="0" y="8457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331206" y="9191625"/>
            <a:ext cx="3890282" cy="50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즐거</a:t>
            </a:r>
            <a:r>
              <a:rPr lang="ko-KR" alt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움</a:t>
            </a:r>
            <a:endParaRPr lang="en-US" sz="3000" dirty="0">
              <a:solidFill>
                <a:srgbClr val="000000"/>
              </a:solidFill>
              <a:latin typeface="+mj-ea"/>
              <a:ea typeface="+mj-ea"/>
              <a:cs typeface="Canva Student Font"/>
              <a:sym typeface="Canva Student Fon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15362" y="9191625"/>
            <a:ext cx="3890282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슬픔</a:t>
            </a:r>
          </a:p>
        </p:txBody>
      </p:sp>
      <p:sp>
        <p:nvSpPr>
          <p:cNvPr id="8" name="Freeform 8"/>
          <p:cNvSpPr/>
          <p:nvPr/>
        </p:nvSpPr>
        <p:spPr>
          <a:xfrm>
            <a:off x="13015362" y="702901"/>
            <a:ext cx="3890282" cy="8457134"/>
          </a:xfrm>
          <a:custGeom>
            <a:avLst/>
            <a:gdLst/>
            <a:ahLst/>
            <a:cxnLst/>
            <a:rect l="l" t="t" r="r" b="b"/>
            <a:pathLst>
              <a:path w="3890282" h="8457134">
                <a:moveTo>
                  <a:pt x="0" y="0"/>
                </a:moveTo>
                <a:lnTo>
                  <a:pt x="3890282" y="0"/>
                </a:lnTo>
                <a:lnTo>
                  <a:pt x="3890282" y="8457134"/>
                </a:lnTo>
                <a:lnTo>
                  <a:pt x="0" y="845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60CD1-CD50-D2A5-4CE7-457059B0C669}"/>
              </a:ext>
            </a:extLst>
          </p:cNvPr>
          <p:cNvSpPr txBox="1"/>
          <p:nvPr/>
        </p:nvSpPr>
        <p:spPr>
          <a:xfrm>
            <a:off x="409866" y="2095500"/>
            <a:ext cx="5448300" cy="135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나무 페이지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7646A87-F31F-C91C-9A8E-DDAB9F161775}"/>
              </a:ext>
            </a:extLst>
          </p:cNvPr>
          <p:cNvSpPr txBox="1"/>
          <p:nvPr/>
        </p:nvSpPr>
        <p:spPr>
          <a:xfrm>
            <a:off x="1028700" y="3904524"/>
            <a:ext cx="4210632" cy="61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# </a:t>
            </a:r>
            <a:r>
              <a:rPr lang="ko-KR" alt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표정</a:t>
            </a:r>
            <a:endParaRPr lang="en-US" sz="5600" dirty="0">
              <a:solidFill>
                <a:srgbClr val="000000"/>
              </a:solidFill>
              <a:latin typeface="+mn-ea"/>
              <a:cs typeface="Canva Student Font"/>
              <a:sym typeface="Canva Student Fon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4436662" y="-1390675"/>
            <a:ext cx="13708766" cy="12644287"/>
          </a:xfrm>
          <a:custGeom>
            <a:avLst/>
            <a:gdLst/>
            <a:ahLst/>
            <a:cxnLst/>
            <a:rect l="l" t="t" r="r" b="b"/>
            <a:pathLst>
              <a:path w="13708766" h="12644287">
                <a:moveTo>
                  <a:pt x="0" y="0"/>
                </a:moveTo>
                <a:lnTo>
                  <a:pt x="13708766" y="0"/>
                </a:lnTo>
                <a:lnTo>
                  <a:pt x="13708766" y="12644287"/>
                </a:lnTo>
                <a:lnTo>
                  <a:pt x="0" y="126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Freeform 4"/>
          <p:cNvSpPr/>
          <p:nvPr/>
        </p:nvSpPr>
        <p:spPr>
          <a:xfrm>
            <a:off x="7331206" y="708369"/>
            <a:ext cx="3890282" cy="8457134"/>
          </a:xfrm>
          <a:custGeom>
            <a:avLst/>
            <a:gdLst/>
            <a:ahLst/>
            <a:cxnLst/>
            <a:rect l="l" t="t" r="r" b="b"/>
            <a:pathLst>
              <a:path w="3890282" h="8457134">
                <a:moveTo>
                  <a:pt x="0" y="0"/>
                </a:moveTo>
                <a:lnTo>
                  <a:pt x="3890282" y="0"/>
                </a:lnTo>
                <a:lnTo>
                  <a:pt x="3890282" y="8457134"/>
                </a:lnTo>
                <a:lnTo>
                  <a:pt x="0" y="8457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015362" y="9182100"/>
            <a:ext cx="3890282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+mj-ea"/>
                <a:ea typeface="+mj-ea"/>
                <a:cs typeface="NanumGothic"/>
                <a:sym typeface="Nanum Gothic"/>
              </a:rPr>
              <a:t>output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1206" y="9182100"/>
            <a:ext cx="3890282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+mj-ea"/>
                <a:ea typeface="+mj-ea"/>
                <a:cs typeface="NanumGothic"/>
                <a:sym typeface="Nanum Gothic"/>
              </a:rPr>
              <a:t>input</a:t>
            </a:r>
          </a:p>
        </p:txBody>
      </p:sp>
      <p:sp>
        <p:nvSpPr>
          <p:cNvPr id="8" name="Freeform 8"/>
          <p:cNvSpPr/>
          <p:nvPr/>
        </p:nvSpPr>
        <p:spPr>
          <a:xfrm>
            <a:off x="13015362" y="708369"/>
            <a:ext cx="3890282" cy="8457134"/>
          </a:xfrm>
          <a:custGeom>
            <a:avLst/>
            <a:gdLst/>
            <a:ahLst/>
            <a:cxnLst/>
            <a:rect l="l" t="t" r="r" b="b"/>
            <a:pathLst>
              <a:path w="3890282" h="8457134">
                <a:moveTo>
                  <a:pt x="0" y="0"/>
                </a:moveTo>
                <a:lnTo>
                  <a:pt x="3890282" y="0"/>
                </a:lnTo>
                <a:lnTo>
                  <a:pt x="3890282" y="8457134"/>
                </a:lnTo>
                <a:lnTo>
                  <a:pt x="0" y="845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FE17F-8DD7-9728-A3C5-33A5711F5C44}"/>
              </a:ext>
            </a:extLst>
          </p:cNvPr>
          <p:cNvSpPr txBox="1"/>
          <p:nvPr/>
        </p:nvSpPr>
        <p:spPr>
          <a:xfrm>
            <a:off x="409866" y="2095500"/>
            <a:ext cx="5448300" cy="135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나무 페이지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E177EC1-C631-59F1-86E9-4FB2D12DB52F}"/>
              </a:ext>
            </a:extLst>
          </p:cNvPr>
          <p:cNvSpPr txBox="1"/>
          <p:nvPr/>
        </p:nvSpPr>
        <p:spPr>
          <a:xfrm>
            <a:off x="1028700" y="3904524"/>
            <a:ext cx="4210632" cy="61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# </a:t>
            </a:r>
            <a:r>
              <a:rPr lang="ko-KR" alt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대화</a:t>
            </a:r>
            <a:endParaRPr lang="en-US" sz="5600" dirty="0">
              <a:solidFill>
                <a:srgbClr val="000000"/>
              </a:solidFill>
              <a:latin typeface="+mn-ea"/>
              <a:cs typeface="Canva Student Font"/>
              <a:sym typeface="Canva Student Fon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4436662" y="-1390675"/>
            <a:ext cx="13708766" cy="12644287"/>
          </a:xfrm>
          <a:custGeom>
            <a:avLst/>
            <a:gdLst/>
            <a:ahLst/>
            <a:cxnLst/>
            <a:rect l="l" t="t" r="r" b="b"/>
            <a:pathLst>
              <a:path w="13708766" h="12644287">
                <a:moveTo>
                  <a:pt x="0" y="0"/>
                </a:moveTo>
                <a:lnTo>
                  <a:pt x="13708766" y="0"/>
                </a:lnTo>
                <a:lnTo>
                  <a:pt x="13708766" y="12644287"/>
                </a:lnTo>
                <a:lnTo>
                  <a:pt x="0" y="126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Freeform 5"/>
          <p:cNvSpPr/>
          <p:nvPr/>
        </p:nvSpPr>
        <p:spPr>
          <a:xfrm>
            <a:off x="7331206" y="708369"/>
            <a:ext cx="3890282" cy="8457134"/>
          </a:xfrm>
          <a:custGeom>
            <a:avLst/>
            <a:gdLst/>
            <a:ahLst/>
            <a:cxnLst/>
            <a:rect l="l" t="t" r="r" b="b"/>
            <a:pathLst>
              <a:path w="3890282" h="8457134">
                <a:moveTo>
                  <a:pt x="0" y="0"/>
                </a:moveTo>
                <a:lnTo>
                  <a:pt x="3890282" y="0"/>
                </a:lnTo>
                <a:lnTo>
                  <a:pt x="3890282" y="8457134"/>
                </a:lnTo>
                <a:lnTo>
                  <a:pt x="0" y="8457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Freeform 6"/>
          <p:cNvSpPr/>
          <p:nvPr/>
        </p:nvSpPr>
        <p:spPr>
          <a:xfrm rot="2254878">
            <a:off x="7269020" y="4059798"/>
            <a:ext cx="1320617" cy="2701261"/>
          </a:xfrm>
          <a:custGeom>
            <a:avLst/>
            <a:gdLst/>
            <a:ahLst/>
            <a:cxnLst/>
            <a:rect l="l" t="t" r="r" b="b"/>
            <a:pathLst>
              <a:path w="1320617" h="2701261">
                <a:moveTo>
                  <a:pt x="0" y="0"/>
                </a:moveTo>
                <a:lnTo>
                  <a:pt x="1320617" y="0"/>
                </a:lnTo>
                <a:lnTo>
                  <a:pt x="1320617" y="2701262"/>
                </a:lnTo>
                <a:lnTo>
                  <a:pt x="0" y="2701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12999319" y="703322"/>
            <a:ext cx="3889895" cy="8456293"/>
          </a:xfrm>
          <a:custGeom>
            <a:avLst/>
            <a:gdLst/>
            <a:ahLst/>
            <a:cxnLst/>
            <a:rect l="l" t="t" r="r" b="b"/>
            <a:pathLst>
              <a:path w="3889895" h="8456293">
                <a:moveTo>
                  <a:pt x="0" y="0"/>
                </a:moveTo>
                <a:lnTo>
                  <a:pt x="3889894" y="0"/>
                </a:lnTo>
                <a:lnTo>
                  <a:pt x="3889894" y="8456293"/>
                </a:lnTo>
                <a:lnTo>
                  <a:pt x="0" y="84562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725A4-1E7F-3249-E58E-96B5CE678719}"/>
              </a:ext>
            </a:extLst>
          </p:cNvPr>
          <p:cNvSpPr txBox="1"/>
          <p:nvPr/>
        </p:nvSpPr>
        <p:spPr>
          <a:xfrm>
            <a:off x="409866" y="2095500"/>
            <a:ext cx="5448300" cy="135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나무 페이지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7FE7A77F-4415-593F-F320-AC255314049C}"/>
              </a:ext>
            </a:extLst>
          </p:cNvPr>
          <p:cNvSpPr txBox="1"/>
          <p:nvPr/>
        </p:nvSpPr>
        <p:spPr>
          <a:xfrm>
            <a:off x="1028700" y="3904524"/>
            <a:ext cx="4210632" cy="61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# </a:t>
            </a:r>
            <a:r>
              <a:rPr lang="ko-KR" alt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열매 수확</a:t>
            </a:r>
            <a:endParaRPr lang="en-US" sz="5600" dirty="0">
              <a:solidFill>
                <a:srgbClr val="000000"/>
              </a:solidFill>
              <a:latin typeface="+mn-ea"/>
              <a:cs typeface="Canva Student Font"/>
              <a:sym typeface="Canva Student Fon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4436662" y="-1390675"/>
            <a:ext cx="13708766" cy="12644287"/>
          </a:xfrm>
          <a:custGeom>
            <a:avLst/>
            <a:gdLst/>
            <a:ahLst/>
            <a:cxnLst/>
            <a:rect l="l" t="t" r="r" b="b"/>
            <a:pathLst>
              <a:path w="13708766" h="12644287">
                <a:moveTo>
                  <a:pt x="0" y="0"/>
                </a:moveTo>
                <a:lnTo>
                  <a:pt x="13708766" y="0"/>
                </a:lnTo>
                <a:lnTo>
                  <a:pt x="13708766" y="12644287"/>
                </a:lnTo>
                <a:lnTo>
                  <a:pt x="0" y="126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Freeform 5"/>
          <p:cNvSpPr/>
          <p:nvPr/>
        </p:nvSpPr>
        <p:spPr>
          <a:xfrm>
            <a:off x="10370549" y="704221"/>
            <a:ext cx="3932968" cy="8549931"/>
          </a:xfrm>
          <a:custGeom>
            <a:avLst/>
            <a:gdLst/>
            <a:ahLst/>
            <a:cxnLst/>
            <a:rect l="l" t="t" r="r" b="b"/>
            <a:pathLst>
              <a:path w="3932968" h="8549931">
                <a:moveTo>
                  <a:pt x="0" y="0"/>
                </a:moveTo>
                <a:lnTo>
                  <a:pt x="3932968" y="0"/>
                </a:lnTo>
                <a:lnTo>
                  <a:pt x="3932968" y="8549931"/>
                </a:lnTo>
                <a:lnTo>
                  <a:pt x="0" y="8549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1F479-FBAE-D3AF-A917-772EF7E97109}"/>
              </a:ext>
            </a:extLst>
          </p:cNvPr>
          <p:cNvSpPr txBox="1"/>
          <p:nvPr/>
        </p:nvSpPr>
        <p:spPr>
          <a:xfrm>
            <a:off x="385762" y="2552700"/>
            <a:ext cx="6600534" cy="135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보관함 페이지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19A70FC-1C03-0667-D032-63E49F81A65C}"/>
              </a:ext>
            </a:extLst>
          </p:cNvPr>
          <p:cNvSpPr txBox="1"/>
          <p:nvPr/>
        </p:nvSpPr>
        <p:spPr>
          <a:xfrm>
            <a:off x="381000" y="4457700"/>
            <a:ext cx="7315200" cy="2444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# </a:t>
            </a:r>
            <a:r>
              <a:rPr kumimoji="0" lang="en-US" altLang="ko-KR" sz="5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tudent Font"/>
                <a:ea typeface="Canva Student Font"/>
                <a:cs typeface="Canva Student Font"/>
                <a:sym typeface="Canva Student Font"/>
              </a:rPr>
              <a:t>대화</a:t>
            </a:r>
            <a:r>
              <a:rPr kumimoji="0" lang="ko-KR" alt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tudent Font"/>
                <a:ea typeface="Canva Student Font"/>
                <a:cs typeface="Canva Student Font"/>
                <a:sym typeface="Canva Student Font"/>
              </a:rPr>
              <a:t>가</a:t>
            </a: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tudent Font"/>
                <a:ea typeface="Canva Student Font"/>
                <a:cs typeface="Canva Student Font"/>
                <a:sym typeface="Canva Student Font"/>
              </a:rPr>
              <a:t> </a:t>
            </a:r>
            <a:r>
              <a:rPr kumimoji="0" lang="en-US" altLang="ko-KR" sz="5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tudent Font"/>
                <a:ea typeface="Canva Student Font"/>
                <a:cs typeface="Canva Student Font"/>
                <a:sym typeface="Canva Student Font"/>
              </a:rPr>
              <a:t>요약된</a:t>
            </a: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tudent Font"/>
                <a:ea typeface="Canva Student Font"/>
                <a:cs typeface="Canva Student Font"/>
                <a:sym typeface="Canva Student Font"/>
              </a:rPr>
              <a:t> </a:t>
            </a:r>
            <a:r>
              <a:rPr kumimoji="0" lang="en-US" altLang="ko-KR" sz="5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tudent Font"/>
                <a:ea typeface="Canva Student Font"/>
                <a:cs typeface="Canva Student Font"/>
                <a:sym typeface="Canva Student Font"/>
              </a:rPr>
              <a:t>열매</a:t>
            </a:r>
            <a:endParaRPr kumimoji="0" lang="en-US" altLang="ko-KR" sz="5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va Student Font"/>
              <a:ea typeface="Canva Student Font"/>
              <a:cs typeface="Canva Student Font"/>
              <a:sym typeface="Canva Student Fon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tudent Font"/>
                <a:ea typeface="Canva Student Font"/>
                <a:cs typeface="Canva Student Font"/>
                <a:sym typeface="Canva Student Font"/>
              </a:rPr>
              <a:t>날짜별로</a:t>
            </a:r>
            <a:r>
              <a:rPr kumimoji="0" lang="en-US" altLang="ko-KR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tudent Font"/>
                <a:ea typeface="Canva Student Font"/>
                <a:cs typeface="Canva Student Font"/>
                <a:sym typeface="Canva Student Font"/>
              </a:rPr>
              <a:t> </a:t>
            </a:r>
            <a:r>
              <a:rPr kumimoji="0" lang="en-US" altLang="ko-KR" sz="5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tudent Font"/>
                <a:ea typeface="Canva Student Font"/>
                <a:cs typeface="Canva Student Font"/>
                <a:sym typeface="Canva Student Font"/>
              </a:rPr>
              <a:t>정리</a:t>
            </a:r>
            <a:endParaRPr kumimoji="0" lang="en-US" altLang="ko-KR" sz="5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va Student Font"/>
              <a:ea typeface="Canva Student Font"/>
              <a:cs typeface="Canva Student Font"/>
              <a:sym typeface="Canva Student Fon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4436662" y="-1390675"/>
            <a:ext cx="13708766" cy="12644287"/>
          </a:xfrm>
          <a:custGeom>
            <a:avLst/>
            <a:gdLst/>
            <a:ahLst/>
            <a:cxnLst/>
            <a:rect l="l" t="t" r="r" b="b"/>
            <a:pathLst>
              <a:path w="13708766" h="12644287">
                <a:moveTo>
                  <a:pt x="0" y="0"/>
                </a:moveTo>
                <a:lnTo>
                  <a:pt x="13708766" y="0"/>
                </a:lnTo>
                <a:lnTo>
                  <a:pt x="13708766" y="12644287"/>
                </a:lnTo>
                <a:lnTo>
                  <a:pt x="0" y="126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13015362" y="708369"/>
            <a:ext cx="3890282" cy="8457134"/>
          </a:xfrm>
          <a:custGeom>
            <a:avLst/>
            <a:gdLst/>
            <a:ahLst/>
            <a:cxnLst/>
            <a:rect l="l" t="t" r="r" b="b"/>
            <a:pathLst>
              <a:path w="3890282" h="8457134">
                <a:moveTo>
                  <a:pt x="0" y="0"/>
                </a:moveTo>
                <a:lnTo>
                  <a:pt x="3890282" y="0"/>
                </a:lnTo>
                <a:lnTo>
                  <a:pt x="3890282" y="8457134"/>
                </a:lnTo>
                <a:lnTo>
                  <a:pt x="0" y="8457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Freeform 5"/>
          <p:cNvSpPr/>
          <p:nvPr/>
        </p:nvSpPr>
        <p:spPr>
          <a:xfrm>
            <a:off x="7331206" y="708369"/>
            <a:ext cx="3890282" cy="8457134"/>
          </a:xfrm>
          <a:custGeom>
            <a:avLst/>
            <a:gdLst/>
            <a:ahLst/>
            <a:cxnLst/>
            <a:rect l="l" t="t" r="r" b="b"/>
            <a:pathLst>
              <a:path w="3890282" h="8457134">
                <a:moveTo>
                  <a:pt x="0" y="0"/>
                </a:moveTo>
                <a:lnTo>
                  <a:pt x="3890282" y="0"/>
                </a:lnTo>
                <a:lnTo>
                  <a:pt x="3890282" y="8457134"/>
                </a:lnTo>
                <a:lnTo>
                  <a:pt x="0" y="845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3F43D-8C33-B340-C695-9DB83883D14A}"/>
              </a:ext>
            </a:extLst>
          </p:cNvPr>
          <p:cNvSpPr txBox="1"/>
          <p:nvPr/>
        </p:nvSpPr>
        <p:spPr>
          <a:xfrm>
            <a:off x="385762" y="2552700"/>
            <a:ext cx="6600534" cy="2857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열매</a:t>
            </a:r>
            <a:r>
              <a:rPr lang="en-US" altLang="ko-KR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(</a:t>
            </a: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요약</a:t>
            </a:r>
            <a:r>
              <a:rPr lang="en-US" altLang="ko-KR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)</a:t>
            </a: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 페이지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4436662" y="-1390675"/>
            <a:ext cx="13708766" cy="12644287"/>
          </a:xfrm>
          <a:custGeom>
            <a:avLst/>
            <a:gdLst/>
            <a:ahLst/>
            <a:cxnLst/>
            <a:rect l="l" t="t" r="r" b="b"/>
            <a:pathLst>
              <a:path w="13708766" h="12644287">
                <a:moveTo>
                  <a:pt x="0" y="0"/>
                </a:moveTo>
                <a:lnTo>
                  <a:pt x="13708766" y="0"/>
                </a:lnTo>
                <a:lnTo>
                  <a:pt x="13708766" y="12644287"/>
                </a:lnTo>
                <a:lnTo>
                  <a:pt x="0" y="1264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Freeform 4"/>
          <p:cNvSpPr/>
          <p:nvPr/>
        </p:nvSpPr>
        <p:spPr>
          <a:xfrm>
            <a:off x="7331206" y="708369"/>
            <a:ext cx="3885053" cy="8445768"/>
          </a:xfrm>
          <a:custGeom>
            <a:avLst/>
            <a:gdLst/>
            <a:ahLst/>
            <a:cxnLst/>
            <a:rect l="l" t="t" r="r" b="b"/>
            <a:pathLst>
              <a:path w="3885053" h="8445768">
                <a:moveTo>
                  <a:pt x="0" y="0"/>
                </a:moveTo>
                <a:lnTo>
                  <a:pt x="3885054" y="0"/>
                </a:lnTo>
                <a:lnTo>
                  <a:pt x="3885054" y="8445769"/>
                </a:lnTo>
                <a:lnTo>
                  <a:pt x="0" y="8445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Freeform 6"/>
          <p:cNvSpPr/>
          <p:nvPr/>
        </p:nvSpPr>
        <p:spPr>
          <a:xfrm>
            <a:off x="13015362" y="708369"/>
            <a:ext cx="3885053" cy="8445768"/>
          </a:xfrm>
          <a:custGeom>
            <a:avLst/>
            <a:gdLst/>
            <a:ahLst/>
            <a:cxnLst/>
            <a:rect l="l" t="t" r="r" b="b"/>
            <a:pathLst>
              <a:path w="3885053" h="8445768">
                <a:moveTo>
                  <a:pt x="0" y="0"/>
                </a:moveTo>
                <a:lnTo>
                  <a:pt x="3885054" y="0"/>
                </a:lnTo>
                <a:lnTo>
                  <a:pt x="3885054" y="8445769"/>
                </a:lnTo>
                <a:lnTo>
                  <a:pt x="0" y="8445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416D4-A9A2-44AF-0B95-0A4720DA1148}"/>
              </a:ext>
            </a:extLst>
          </p:cNvPr>
          <p:cNvSpPr txBox="1"/>
          <p:nvPr/>
        </p:nvSpPr>
        <p:spPr>
          <a:xfrm>
            <a:off x="304800" y="2705100"/>
            <a:ext cx="5448300" cy="135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도감 페이지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4748F80-C8CE-0787-57FD-28489EA14160}"/>
              </a:ext>
            </a:extLst>
          </p:cNvPr>
          <p:cNvSpPr txBox="1"/>
          <p:nvPr/>
        </p:nvSpPr>
        <p:spPr>
          <a:xfrm>
            <a:off x="381000" y="4457700"/>
            <a:ext cx="7315200" cy="2444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00" dirty="0">
                <a:solidFill>
                  <a:srgbClr val="000000"/>
                </a:solidFill>
                <a:latin typeface="+mn-ea"/>
                <a:cs typeface="Canva Student Font"/>
                <a:sym typeface="Canva Student Font"/>
              </a:rPr>
              <a:t># </a:t>
            </a:r>
            <a:r>
              <a:rPr kumimoji="0" lang="en-US" altLang="ko-KR" sz="5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tudent Font"/>
                <a:ea typeface="Canva Student Font"/>
                <a:cs typeface="Canva Student Font"/>
                <a:sym typeface="Canva Student Font"/>
              </a:rPr>
              <a:t>대화</a:t>
            </a:r>
            <a:r>
              <a:rPr kumimoji="0" lang="ko-KR" alt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tudent Font"/>
                <a:ea typeface="Canva Student Font"/>
                <a:cs typeface="Canva Student Font"/>
                <a:sym typeface="Canva Student Font"/>
              </a:rPr>
              <a:t>를 통해 생성된 열매가 모이는 곳</a:t>
            </a:r>
            <a:endParaRPr kumimoji="0" lang="en-US" altLang="ko-KR" sz="5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va Student Font"/>
              <a:ea typeface="Canva Student Font"/>
              <a:cs typeface="Canva Student Font"/>
              <a:sym typeface="Canva Student Fon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75347">
            <a:off x="-1420992" y="-5531408"/>
            <a:ext cx="21940241" cy="20236592"/>
          </a:xfrm>
          <a:custGeom>
            <a:avLst/>
            <a:gdLst/>
            <a:ahLst/>
            <a:cxnLst/>
            <a:rect l="l" t="t" r="r" b="b"/>
            <a:pathLst>
              <a:path w="21940241" h="20236592">
                <a:moveTo>
                  <a:pt x="0" y="0"/>
                </a:moveTo>
                <a:lnTo>
                  <a:pt x="21940241" y="0"/>
                </a:lnTo>
                <a:lnTo>
                  <a:pt x="21940241" y="20236591"/>
                </a:lnTo>
                <a:lnTo>
                  <a:pt x="0" y="20236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626240" y="3334925"/>
            <a:ext cx="17035520" cy="5453732"/>
          </a:xfrm>
          <a:custGeom>
            <a:avLst/>
            <a:gdLst/>
            <a:ahLst/>
            <a:cxnLst/>
            <a:rect l="l" t="t" r="r" b="b"/>
            <a:pathLst>
              <a:path w="17035520" h="5453732">
                <a:moveTo>
                  <a:pt x="0" y="0"/>
                </a:moveTo>
                <a:lnTo>
                  <a:pt x="17035520" y="0"/>
                </a:lnTo>
                <a:lnTo>
                  <a:pt x="17035520" y="5453732"/>
                </a:lnTo>
                <a:lnTo>
                  <a:pt x="0" y="545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57500" y="1217836"/>
            <a:ext cx="7986500" cy="148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en-US" sz="9600">
                <a:solidFill>
                  <a:srgbClr val="7A5634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구조도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38498">
            <a:off x="-3834789" y="-3091492"/>
            <a:ext cx="17075308" cy="15749418"/>
          </a:xfrm>
          <a:custGeom>
            <a:avLst/>
            <a:gdLst/>
            <a:ahLst/>
            <a:cxnLst/>
            <a:rect l="l" t="t" r="r" b="b"/>
            <a:pathLst>
              <a:path w="17075308" h="15749418">
                <a:moveTo>
                  <a:pt x="0" y="0"/>
                </a:moveTo>
                <a:lnTo>
                  <a:pt x="17075308" y="0"/>
                </a:lnTo>
                <a:lnTo>
                  <a:pt x="17075308" y="15749418"/>
                </a:lnTo>
                <a:lnTo>
                  <a:pt x="0" y="15749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11848" y="2857500"/>
            <a:ext cx="16464303" cy="644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1.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사용자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성장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경험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강화</a:t>
            </a:r>
            <a:endParaRPr lang="en-US" sz="3999" dirty="0">
              <a:solidFill>
                <a:srgbClr val="000000"/>
              </a:solidFill>
              <a:latin typeface="+mj-ea"/>
              <a:ea typeface="+mj-ea"/>
              <a:cs typeface="Canva Student Font"/>
              <a:sym typeface="Canva Student Font"/>
            </a:endParaRPr>
          </a:p>
          <a:p>
            <a:pPr marL="647700" lvl="1" indent="-323850" algn="l">
              <a:lnSpc>
                <a:spcPts val="375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내용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나무가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성장하는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과정이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시각적으로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제공되어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사용자에게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성취감과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몰입감을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높여줌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.</a:t>
            </a:r>
          </a:p>
          <a:p>
            <a:pPr algn="l">
              <a:lnSpc>
                <a:spcPts val="3750"/>
              </a:lnSpc>
            </a:pPr>
            <a:endParaRPr lang="en-US" sz="3000" dirty="0">
              <a:solidFill>
                <a:srgbClr val="000000"/>
              </a:solidFill>
              <a:latin typeface="+mj-ea"/>
              <a:ea typeface="+mj-ea"/>
              <a:cs typeface="Canva Student Font"/>
              <a:sym typeface="Canva Student Font"/>
            </a:endParaRPr>
          </a:p>
          <a:p>
            <a:pPr algn="l">
              <a:lnSpc>
                <a:spcPts val="4999"/>
              </a:lnSpc>
            </a:pP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2.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자기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성찰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제공</a:t>
            </a:r>
            <a:endParaRPr lang="en-US" sz="3999" dirty="0">
              <a:solidFill>
                <a:srgbClr val="000000"/>
              </a:solidFill>
              <a:latin typeface="+mj-ea"/>
              <a:ea typeface="+mj-ea"/>
              <a:cs typeface="Canva Student Font"/>
              <a:sym typeface="Canva Student Font"/>
            </a:endParaRPr>
          </a:p>
          <a:p>
            <a:pPr marL="647700" lvl="1" indent="-323850" algn="l">
              <a:lnSpc>
                <a:spcPts val="375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내용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대화로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생성된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열매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안에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요약본이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담겨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있어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자신의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대화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내용을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반추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가능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.</a:t>
            </a:r>
          </a:p>
          <a:p>
            <a:pPr algn="l">
              <a:lnSpc>
                <a:spcPts val="3750"/>
              </a:lnSpc>
            </a:pPr>
            <a:endParaRPr lang="en-US" sz="3000" dirty="0">
              <a:solidFill>
                <a:srgbClr val="000000"/>
              </a:solidFill>
              <a:latin typeface="+mj-ea"/>
              <a:ea typeface="+mj-ea"/>
              <a:cs typeface="Canva Student Font"/>
              <a:sym typeface="Canva Student Font"/>
            </a:endParaRPr>
          </a:p>
          <a:p>
            <a:pPr algn="l">
              <a:lnSpc>
                <a:spcPts val="4999"/>
              </a:lnSpc>
            </a:pP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3.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심리적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안정감과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정서적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지원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제공</a:t>
            </a:r>
            <a:endParaRPr lang="en-US" sz="3999" dirty="0">
              <a:solidFill>
                <a:srgbClr val="000000"/>
              </a:solidFill>
              <a:latin typeface="+mj-ea"/>
              <a:ea typeface="+mj-ea"/>
              <a:cs typeface="Canva Student Font"/>
              <a:sym typeface="Canva Student Font"/>
            </a:endParaRPr>
          </a:p>
          <a:p>
            <a:pPr marL="647700" lvl="1" indent="-323850" algn="l">
              <a:lnSpc>
                <a:spcPts val="375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내용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나무와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대화를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통해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스트레스를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해소하고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외로움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고립감을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완화함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.</a:t>
            </a:r>
          </a:p>
          <a:p>
            <a:pPr algn="l">
              <a:lnSpc>
                <a:spcPts val="3750"/>
              </a:lnSpc>
            </a:pPr>
            <a:endParaRPr lang="en-US" sz="3000" dirty="0">
              <a:solidFill>
                <a:srgbClr val="000000"/>
              </a:solidFill>
              <a:latin typeface="+mj-ea"/>
              <a:ea typeface="+mj-ea"/>
              <a:cs typeface="Canva Student Font"/>
              <a:sym typeface="Canva Student Font"/>
            </a:endParaRPr>
          </a:p>
          <a:p>
            <a:pPr algn="l">
              <a:lnSpc>
                <a:spcPts val="4999"/>
              </a:lnSpc>
            </a:pP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4.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개인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기록의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보관과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재사용</a:t>
            </a:r>
            <a:r>
              <a:rPr lang="en-US" sz="3999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가능성</a:t>
            </a:r>
            <a:endParaRPr lang="en-US" sz="3999" dirty="0">
              <a:solidFill>
                <a:srgbClr val="000000"/>
              </a:solidFill>
              <a:latin typeface="+mj-ea"/>
              <a:ea typeface="+mj-ea"/>
              <a:cs typeface="Canva Student Font"/>
              <a:sym typeface="Canva Student Font"/>
            </a:endParaRPr>
          </a:p>
          <a:p>
            <a:pPr marL="647700" lvl="1" indent="-323850" algn="l">
              <a:lnSpc>
                <a:spcPts val="375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내용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보관함에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저장된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열매는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과거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감정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변화나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성장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과정을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기록하여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재확인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가능</a:t>
            </a:r>
            <a:r>
              <a:rPr lang="en-US" sz="3000" dirty="0">
                <a:solidFill>
                  <a:srgbClr val="000000"/>
                </a:solidFill>
                <a:latin typeface="+mj-ea"/>
                <a:ea typeface="+mj-ea"/>
                <a:cs typeface="Canva Student Font"/>
                <a:sym typeface="Canva Student Font"/>
              </a:rPr>
              <a:t>.</a:t>
            </a:r>
          </a:p>
          <a:p>
            <a:pPr algn="l">
              <a:lnSpc>
                <a:spcPts val="3750"/>
              </a:lnSpc>
            </a:pPr>
            <a:endParaRPr lang="en-US" sz="3000" dirty="0">
              <a:solidFill>
                <a:srgbClr val="000000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5215" y="1288957"/>
            <a:ext cx="8115300" cy="127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5"/>
              </a:lnSpc>
            </a:pPr>
            <a:r>
              <a:rPr lang="en-US" sz="8799" dirty="0" err="1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기대</a:t>
            </a:r>
            <a:r>
              <a:rPr lang="en-US" sz="8799" dirty="0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 </a:t>
            </a:r>
            <a:r>
              <a:rPr lang="en-US" sz="8799" dirty="0" err="1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효과</a:t>
            </a:r>
            <a:endParaRPr lang="en-US" sz="8799" dirty="0">
              <a:solidFill>
                <a:srgbClr val="7A5634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4173665" y="-2171936"/>
            <a:ext cx="10895412" cy="10049388"/>
          </a:xfrm>
          <a:custGeom>
            <a:avLst/>
            <a:gdLst/>
            <a:ahLst/>
            <a:cxnLst/>
            <a:rect l="l" t="t" r="r" b="b"/>
            <a:pathLst>
              <a:path w="10895412" h="10049388">
                <a:moveTo>
                  <a:pt x="0" y="0"/>
                </a:moveTo>
                <a:lnTo>
                  <a:pt x="10895412" y="0"/>
                </a:lnTo>
                <a:lnTo>
                  <a:pt x="10895412" y="10049388"/>
                </a:lnTo>
                <a:lnTo>
                  <a:pt x="0" y="10049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505468" y="1685093"/>
            <a:ext cx="3580620" cy="1879825"/>
          </a:xfrm>
          <a:custGeom>
            <a:avLst/>
            <a:gdLst/>
            <a:ahLst/>
            <a:cxnLst/>
            <a:rect l="l" t="t" r="r" b="b"/>
            <a:pathLst>
              <a:path w="3580620" h="1879825">
                <a:moveTo>
                  <a:pt x="0" y="0"/>
                </a:moveTo>
                <a:lnTo>
                  <a:pt x="3580620" y="0"/>
                </a:lnTo>
                <a:lnTo>
                  <a:pt x="3580620" y="1879825"/>
                </a:lnTo>
                <a:lnTo>
                  <a:pt x="0" y="187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Freeform 4"/>
          <p:cNvSpPr/>
          <p:nvPr/>
        </p:nvSpPr>
        <p:spPr>
          <a:xfrm>
            <a:off x="12200131" y="1606973"/>
            <a:ext cx="3848934" cy="8060244"/>
          </a:xfrm>
          <a:custGeom>
            <a:avLst/>
            <a:gdLst/>
            <a:ahLst/>
            <a:cxnLst/>
            <a:rect l="l" t="t" r="r" b="b"/>
            <a:pathLst>
              <a:path w="3848934" h="8060244">
                <a:moveTo>
                  <a:pt x="0" y="0"/>
                </a:moveTo>
                <a:lnTo>
                  <a:pt x="3848933" y="0"/>
                </a:lnTo>
                <a:lnTo>
                  <a:pt x="3848933" y="8060244"/>
                </a:lnTo>
                <a:lnTo>
                  <a:pt x="0" y="8060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77" b="-1677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Freeform 5"/>
          <p:cNvSpPr/>
          <p:nvPr/>
        </p:nvSpPr>
        <p:spPr>
          <a:xfrm>
            <a:off x="6436582" y="314979"/>
            <a:ext cx="9612483" cy="1033342"/>
          </a:xfrm>
          <a:custGeom>
            <a:avLst/>
            <a:gdLst/>
            <a:ahLst/>
            <a:cxnLst/>
            <a:rect l="l" t="t" r="r" b="b"/>
            <a:pathLst>
              <a:path w="9612483" h="1033342">
                <a:moveTo>
                  <a:pt x="0" y="0"/>
                </a:moveTo>
                <a:lnTo>
                  <a:pt x="9612482" y="0"/>
                </a:lnTo>
                <a:lnTo>
                  <a:pt x="9612482" y="1033342"/>
                </a:lnTo>
                <a:lnTo>
                  <a:pt x="0" y="1033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Freeform 6"/>
          <p:cNvSpPr/>
          <p:nvPr/>
        </p:nvSpPr>
        <p:spPr>
          <a:xfrm>
            <a:off x="2295778" y="4159948"/>
            <a:ext cx="8281607" cy="5507269"/>
          </a:xfrm>
          <a:custGeom>
            <a:avLst/>
            <a:gdLst/>
            <a:ahLst/>
            <a:cxnLst/>
            <a:rect l="l" t="t" r="r" b="b"/>
            <a:pathLst>
              <a:path w="8281607" h="5507269">
                <a:moveTo>
                  <a:pt x="0" y="0"/>
                </a:moveTo>
                <a:lnTo>
                  <a:pt x="8281607" y="0"/>
                </a:lnTo>
                <a:lnTo>
                  <a:pt x="8281607" y="5507269"/>
                </a:lnTo>
                <a:lnTo>
                  <a:pt x="0" y="5507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05468" y="569703"/>
            <a:ext cx="4904732" cy="1054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785"/>
              </a:lnSpc>
            </a:pPr>
            <a:r>
              <a:rPr lang="en-US" sz="7201" dirty="0" err="1">
                <a:solidFill>
                  <a:srgbClr val="7A5634"/>
                </a:solidFill>
                <a:latin typeface="+mj-ea"/>
                <a:ea typeface="+mj-ea"/>
                <a:cs typeface="One Little Font"/>
                <a:sym typeface="One Little Font"/>
              </a:rPr>
              <a:t>경쟁사</a:t>
            </a:r>
            <a:r>
              <a:rPr lang="en-US" sz="7201" dirty="0">
                <a:solidFill>
                  <a:srgbClr val="7A5634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7201" dirty="0" err="1">
                <a:solidFill>
                  <a:srgbClr val="7A5634"/>
                </a:solidFill>
                <a:latin typeface="+mj-ea"/>
                <a:ea typeface="+mj-ea"/>
                <a:cs typeface="One Little Font"/>
                <a:sym typeface="One Little Font"/>
              </a:rPr>
              <a:t>분석</a:t>
            </a:r>
            <a:endParaRPr lang="en-US" sz="7201" dirty="0">
              <a:solidFill>
                <a:srgbClr val="7A5634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0" y="9918764"/>
            <a:ext cx="8705633" cy="23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8"/>
              </a:lnSpc>
            </a:pPr>
            <a:r>
              <a:rPr lang="en-US" sz="224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ccordion Black 아코디언"/>
                <a:sym typeface="Accordion Black 아코디언"/>
              </a:rPr>
              <a:t>https://www.dailysecu.com/news/articleView.html?idxno=79428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6493776" y="-7845789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14305107" y="6134100"/>
            <a:ext cx="3034703" cy="4138612"/>
          </a:xfrm>
          <a:custGeom>
            <a:avLst/>
            <a:gdLst/>
            <a:ahLst/>
            <a:cxnLst/>
            <a:rect l="l" t="t" r="r" b="b"/>
            <a:pathLst>
              <a:path w="3034703" h="4452284">
                <a:moveTo>
                  <a:pt x="0" y="0"/>
                </a:moveTo>
                <a:lnTo>
                  <a:pt x="3034703" y="0"/>
                </a:lnTo>
                <a:lnTo>
                  <a:pt x="3034703" y="4452284"/>
                </a:lnTo>
                <a:lnTo>
                  <a:pt x="0" y="4452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Freeform 4"/>
          <p:cNvSpPr/>
          <p:nvPr/>
        </p:nvSpPr>
        <p:spPr>
          <a:xfrm>
            <a:off x="2281213" y="6691314"/>
            <a:ext cx="10677097" cy="1684067"/>
          </a:xfrm>
          <a:custGeom>
            <a:avLst/>
            <a:gdLst/>
            <a:ahLst/>
            <a:cxnLst/>
            <a:rect l="l" t="t" r="r" b="b"/>
            <a:pathLst>
              <a:path w="10677097" h="1684067">
                <a:moveTo>
                  <a:pt x="0" y="0"/>
                </a:moveTo>
                <a:lnTo>
                  <a:pt x="10677096" y="0"/>
                </a:lnTo>
                <a:lnTo>
                  <a:pt x="10677096" y="1684067"/>
                </a:lnTo>
                <a:lnTo>
                  <a:pt x="0" y="1684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10200" y="800100"/>
            <a:ext cx="12067098" cy="5572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나노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사회의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문제</a:t>
            </a:r>
            <a:endParaRPr lang="en-US" sz="3999" spc="79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  <a:p>
            <a:pPr algn="ctr">
              <a:lnSpc>
                <a:spcPct val="200000"/>
              </a:lnSpc>
            </a:pP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“</a:t>
            </a:r>
            <a:r>
              <a:rPr lang="en-US" sz="3999" spc="79" dirty="0" err="1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고립된</a:t>
            </a:r>
            <a:r>
              <a:rPr lang="en-US" sz="3999" spc="79" dirty="0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FF3131"/>
                </a:solidFill>
                <a:latin typeface="+mj-ea"/>
                <a:ea typeface="+mj-ea"/>
                <a:cs typeface="Core Bori"/>
                <a:sym typeface="Core Bori"/>
              </a:rPr>
              <a:t>개인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”</a:t>
            </a:r>
          </a:p>
          <a:p>
            <a:pPr algn="l">
              <a:lnSpc>
                <a:spcPts val="3500"/>
              </a:lnSpc>
            </a:pP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이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같은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‘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나노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사회’에서는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개인주의에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기반한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‘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능력주의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’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등이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우선시되는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반면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, </a:t>
            </a:r>
          </a:p>
          <a:p>
            <a:pPr algn="l">
              <a:lnSpc>
                <a:spcPts val="3500"/>
              </a:lnSpc>
            </a:pP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공동체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구성원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간의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유대감이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줄어들고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고립된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개인들이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늘어나는데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따른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문제들이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심화할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것이라는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전망도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나오고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있다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 </a:t>
            </a:r>
          </a:p>
          <a:p>
            <a:pPr algn="l">
              <a:lnSpc>
                <a:spcPts val="3500"/>
              </a:lnSpc>
            </a:pPr>
            <a:endParaRPr lang="en-US" sz="2500" spc="50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  <a:p>
            <a:pPr algn="l">
              <a:lnSpc>
                <a:spcPts val="3500"/>
              </a:lnSpc>
            </a:pP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송재룡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경희대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사회학과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교수는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“코로나19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이후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상호작용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횟수가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줄어들면서</a:t>
            </a:r>
            <a:endParaRPr lang="en-US" sz="2500" spc="50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  <a:p>
            <a:pPr algn="l">
              <a:lnSpc>
                <a:spcPts val="3500"/>
              </a:lnSpc>
            </a:pP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고립과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소외로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인한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우울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상태가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늘고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있으며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자살률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증가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등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각종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사회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문제가</a:t>
            </a:r>
            <a:endParaRPr lang="en-US" sz="2500" spc="50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  <a:p>
            <a:pPr algn="l">
              <a:lnSpc>
                <a:spcPts val="3500"/>
              </a:lnSpc>
            </a:pP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커질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것”이라고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2500" spc="50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예측했다</a:t>
            </a:r>
            <a:r>
              <a:rPr lang="en-US" sz="2500" spc="50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C3B9DEF-8D76-C211-E4FE-55107C928269}"/>
              </a:ext>
            </a:extLst>
          </p:cNvPr>
          <p:cNvSpPr txBox="1"/>
          <p:nvPr/>
        </p:nvSpPr>
        <p:spPr>
          <a:xfrm>
            <a:off x="1028700" y="1009650"/>
            <a:ext cx="4985397" cy="135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배경</a:t>
            </a:r>
            <a:r>
              <a:rPr 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설명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4173665" y="-2171936"/>
            <a:ext cx="10895412" cy="10049388"/>
          </a:xfrm>
          <a:custGeom>
            <a:avLst/>
            <a:gdLst/>
            <a:ahLst/>
            <a:cxnLst/>
            <a:rect l="l" t="t" r="r" b="b"/>
            <a:pathLst>
              <a:path w="10895412" h="10049388">
                <a:moveTo>
                  <a:pt x="0" y="0"/>
                </a:moveTo>
                <a:lnTo>
                  <a:pt x="10895412" y="0"/>
                </a:lnTo>
                <a:lnTo>
                  <a:pt x="10895412" y="10049388"/>
                </a:lnTo>
                <a:lnTo>
                  <a:pt x="0" y="10049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5405437" y="2684053"/>
            <a:ext cx="2947734" cy="1547560"/>
          </a:xfrm>
          <a:custGeom>
            <a:avLst/>
            <a:gdLst/>
            <a:ahLst/>
            <a:cxnLst/>
            <a:rect l="l" t="t" r="r" b="b"/>
            <a:pathLst>
              <a:path w="2947734" h="1547560">
                <a:moveTo>
                  <a:pt x="0" y="0"/>
                </a:moveTo>
                <a:lnTo>
                  <a:pt x="2947734" y="0"/>
                </a:lnTo>
                <a:lnTo>
                  <a:pt x="2947734" y="1547560"/>
                </a:lnTo>
                <a:lnTo>
                  <a:pt x="0" y="1547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4" name="Freeform 4"/>
          <p:cNvSpPr/>
          <p:nvPr/>
        </p:nvSpPr>
        <p:spPr>
          <a:xfrm>
            <a:off x="9677400" y="2629803"/>
            <a:ext cx="1748293" cy="1837492"/>
          </a:xfrm>
          <a:custGeom>
            <a:avLst/>
            <a:gdLst/>
            <a:ahLst/>
            <a:cxnLst/>
            <a:rect l="l" t="t" r="r" b="b"/>
            <a:pathLst>
              <a:path w="1748293" h="1837492">
                <a:moveTo>
                  <a:pt x="0" y="0"/>
                </a:moveTo>
                <a:lnTo>
                  <a:pt x="1748293" y="0"/>
                </a:lnTo>
                <a:lnTo>
                  <a:pt x="1748293" y="1837492"/>
                </a:lnTo>
                <a:lnTo>
                  <a:pt x="0" y="183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ore-KR" altLang="en-US" dirty="0"/>
          </a:p>
        </p:txBody>
      </p:sp>
      <p:sp>
        <p:nvSpPr>
          <p:cNvPr id="5" name="Freeform 5"/>
          <p:cNvSpPr/>
          <p:nvPr/>
        </p:nvSpPr>
        <p:spPr>
          <a:xfrm>
            <a:off x="12573000" y="1335120"/>
            <a:ext cx="2598325" cy="2896493"/>
          </a:xfrm>
          <a:custGeom>
            <a:avLst/>
            <a:gdLst/>
            <a:ahLst/>
            <a:cxnLst/>
            <a:rect l="l" t="t" r="r" b="b"/>
            <a:pathLst>
              <a:path w="2598325" h="2896493">
                <a:moveTo>
                  <a:pt x="0" y="0"/>
                </a:moveTo>
                <a:lnTo>
                  <a:pt x="2598325" y="0"/>
                </a:lnTo>
                <a:lnTo>
                  <a:pt x="2598325" y="2896493"/>
                </a:lnTo>
                <a:lnTo>
                  <a:pt x="0" y="2896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742805" y="4429195"/>
            <a:ext cx="6313517" cy="4699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트로스트</a:t>
            </a:r>
            <a:r>
              <a:rPr lang="en-US" sz="4400" dirty="0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특징</a:t>
            </a:r>
            <a:endParaRPr lang="en-US" sz="4400" dirty="0">
              <a:solidFill>
                <a:srgbClr val="7A5634"/>
              </a:solidFill>
              <a:latin typeface="+mj-ea"/>
              <a:ea typeface="+mj-ea"/>
              <a:cs typeface="Active Heart 달콤한 마음"/>
              <a:sym typeface="Active Heart 달콤한 마음"/>
            </a:endParaRPr>
          </a:p>
          <a:p>
            <a:pPr algn="ctr">
              <a:lnSpc>
                <a:spcPts val="6160"/>
              </a:lnSpc>
            </a:pPr>
            <a:endParaRPr lang="en-US" sz="4400" dirty="0">
              <a:solidFill>
                <a:srgbClr val="7A5634"/>
              </a:solidFill>
              <a:latin typeface="+mj-ea"/>
              <a:ea typeface="+mj-ea"/>
              <a:cs typeface="Active Heart 달콤한 마음"/>
              <a:sym typeface="Active Heart 달콤한 마음"/>
            </a:endParaRPr>
          </a:p>
          <a:p>
            <a:pPr marL="949964" lvl="1" indent="-474982" algn="l">
              <a:lnSpc>
                <a:spcPts val="6160"/>
              </a:lnSpc>
              <a:buAutoNum type="arabicPeriod"/>
            </a:pP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선택형으로</a:t>
            </a:r>
            <a:r>
              <a:rPr lang="en-US" sz="4400" dirty="0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답변</a:t>
            </a:r>
            <a:r>
              <a:rPr lang="en-US" sz="4400" dirty="0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유도</a:t>
            </a:r>
            <a:endParaRPr lang="en-US" sz="4400" dirty="0">
              <a:solidFill>
                <a:srgbClr val="7A5634"/>
              </a:solidFill>
              <a:latin typeface="+mj-ea"/>
              <a:ea typeface="+mj-ea"/>
              <a:cs typeface="Active Heart 달콤한 마음"/>
              <a:sym typeface="Active Heart 달콤한 마음"/>
            </a:endParaRPr>
          </a:p>
          <a:p>
            <a:pPr marL="949964" lvl="1" indent="-474982" algn="l">
              <a:lnSpc>
                <a:spcPts val="6160"/>
              </a:lnSpc>
              <a:buAutoNum type="arabicPeriod"/>
            </a:pP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낮은</a:t>
            </a:r>
            <a:r>
              <a:rPr lang="en-US" sz="4400" dirty="0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채팅</a:t>
            </a:r>
            <a:r>
              <a:rPr lang="en-US" sz="4400" dirty="0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자율성</a:t>
            </a:r>
            <a:endParaRPr lang="en-US" sz="4400" dirty="0">
              <a:solidFill>
                <a:srgbClr val="7A5634"/>
              </a:solidFill>
              <a:latin typeface="+mj-ea"/>
              <a:ea typeface="+mj-ea"/>
              <a:cs typeface="Active Heart 달콤한 마음"/>
              <a:sym typeface="Active Heart 달콤한 마음"/>
            </a:endParaRPr>
          </a:p>
          <a:p>
            <a:pPr marL="949964" lvl="1" indent="-474982" algn="l">
              <a:lnSpc>
                <a:spcPts val="6160"/>
              </a:lnSpc>
              <a:spcBef>
                <a:spcPct val="0"/>
              </a:spcBef>
              <a:buAutoNum type="arabicPeriod"/>
            </a:pP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감정</a:t>
            </a:r>
            <a:r>
              <a:rPr lang="en-US" sz="4400" dirty="0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일기를</a:t>
            </a:r>
            <a:r>
              <a:rPr lang="en-US" sz="4400" dirty="0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스스로</a:t>
            </a:r>
            <a:r>
              <a:rPr lang="en-US" sz="4400" dirty="0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+mj-ea"/>
                <a:ea typeface="+mj-ea"/>
                <a:cs typeface="Active Heart 달콤한 마음"/>
                <a:sym typeface="Active Heart 달콤한 마음"/>
              </a:rPr>
              <a:t>작성해야함</a:t>
            </a:r>
            <a:endParaRPr lang="en-US" sz="4400" dirty="0">
              <a:solidFill>
                <a:srgbClr val="7A5634"/>
              </a:solidFill>
              <a:latin typeface="+mj-ea"/>
              <a:ea typeface="+mj-ea"/>
              <a:cs typeface="Active Heart 달콤한 마음"/>
              <a:sym typeface="Active Heart 달콤한 마음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45783" y="4429195"/>
            <a:ext cx="6313517" cy="4745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 err="1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리슨트리</a:t>
            </a:r>
            <a:r>
              <a:rPr lang="en-US" sz="4400" dirty="0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특징</a:t>
            </a:r>
            <a:endParaRPr lang="en-US" sz="4400" dirty="0">
              <a:solidFill>
                <a:srgbClr val="7A5634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algn="ctr">
              <a:lnSpc>
                <a:spcPts val="6160"/>
              </a:lnSpc>
            </a:pPr>
            <a:endParaRPr lang="en-US" sz="4400" dirty="0">
              <a:solidFill>
                <a:srgbClr val="7A5634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marL="949964" lvl="1" indent="-474982" algn="l">
              <a:lnSpc>
                <a:spcPts val="6160"/>
              </a:lnSpc>
              <a:buAutoNum type="arabicPeriod"/>
            </a:pPr>
            <a:r>
              <a:rPr lang="en-US" sz="4400" dirty="0" err="1">
                <a:solidFill>
                  <a:srgbClr val="FF3131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서술형</a:t>
            </a:r>
            <a:r>
              <a:rPr lang="en-US" sz="4400" dirty="0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답변</a:t>
            </a:r>
            <a:r>
              <a:rPr lang="en-US" sz="4400" dirty="0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가능</a:t>
            </a:r>
            <a:endParaRPr lang="en-US" sz="4400" dirty="0">
              <a:solidFill>
                <a:srgbClr val="7A5634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marL="949964" lvl="1" indent="-474982" algn="l">
              <a:lnSpc>
                <a:spcPts val="6160"/>
              </a:lnSpc>
              <a:buAutoNum type="arabicPeriod"/>
            </a:pPr>
            <a:r>
              <a:rPr lang="en-US" sz="4400" dirty="0" err="1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채팅</a:t>
            </a:r>
            <a:r>
              <a:rPr lang="en-US" sz="4400" dirty="0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FF3131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자율성</a:t>
            </a:r>
            <a:r>
              <a:rPr lang="en-US" sz="4400" dirty="0">
                <a:solidFill>
                  <a:srgbClr val="FF3131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FF3131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보장</a:t>
            </a:r>
            <a:endParaRPr lang="en-US" sz="4400" dirty="0">
              <a:solidFill>
                <a:srgbClr val="FF3131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  <a:p>
            <a:pPr marL="949964" lvl="1" indent="-474982" algn="l">
              <a:lnSpc>
                <a:spcPts val="6160"/>
              </a:lnSpc>
              <a:spcBef>
                <a:spcPct val="0"/>
              </a:spcBef>
              <a:buAutoNum type="arabicPeriod"/>
            </a:pPr>
            <a:r>
              <a:rPr lang="en-US" sz="4400" dirty="0" err="1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대화만</a:t>
            </a:r>
            <a:r>
              <a:rPr lang="en-US" sz="4400" dirty="0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해도</a:t>
            </a:r>
            <a:r>
              <a:rPr lang="en-US" sz="4400" dirty="0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내용이</a:t>
            </a:r>
            <a:r>
              <a:rPr lang="en-US" sz="4400" dirty="0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자동으로</a:t>
            </a:r>
            <a:r>
              <a:rPr lang="en-US" sz="4400" dirty="0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 </a:t>
            </a:r>
            <a:r>
              <a:rPr lang="en-US" sz="4400" dirty="0" err="1">
                <a:solidFill>
                  <a:srgbClr val="FF3131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요약</a:t>
            </a:r>
            <a:r>
              <a:rPr lang="en-US" sz="4400" dirty="0">
                <a:solidFill>
                  <a:srgbClr val="FF3131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, </a:t>
            </a:r>
            <a:r>
              <a:rPr lang="en-US" sz="4400" dirty="0" err="1">
                <a:solidFill>
                  <a:srgbClr val="FF3131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정리</a:t>
            </a:r>
            <a:endParaRPr lang="en-US" sz="4400" dirty="0">
              <a:solidFill>
                <a:srgbClr val="FF3131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9B1B73B-437A-474D-EDF8-96291F841FBF}"/>
              </a:ext>
            </a:extLst>
          </p:cNvPr>
          <p:cNvSpPr txBox="1"/>
          <p:nvPr/>
        </p:nvSpPr>
        <p:spPr>
          <a:xfrm>
            <a:off x="505468" y="569703"/>
            <a:ext cx="4904732" cy="1054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785"/>
              </a:lnSpc>
            </a:pPr>
            <a:r>
              <a:rPr lang="en-US" sz="7201" dirty="0" err="1">
                <a:solidFill>
                  <a:srgbClr val="7A5634"/>
                </a:solidFill>
                <a:latin typeface="+mj-ea"/>
                <a:ea typeface="+mj-ea"/>
                <a:cs typeface="One Little Font"/>
                <a:sym typeface="One Little Font"/>
              </a:rPr>
              <a:t>경쟁사</a:t>
            </a:r>
            <a:r>
              <a:rPr lang="en-US" sz="7201" dirty="0">
                <a:solidFill>
                  <a:srgbClr val="7A5634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7201" dirty="0" err="1">
                <a:solidFill>
                  <a:srgbClr val="7A5634"/>
                </a:solidFill>
                <a:latin typeface="+mj-ea"/>
                <a:ea typeface="+mj-ea"/>
                <a:cs typeface="One Little Font"/>
                <a:sym typeface="One Little Font"/>
              </a:rPr>
              <a:t>분석</a:t>
            </a:r>
            <a:endParaRPr lang="en-US" sz="7201" dirty="0">
              <a:solidFill>
                <a:srgbClr val="7A5634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75347">
            <a:off x="-1730082" y="-2336314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8"/>
                </a:lnTo>
                <a:lnTo>
                  <a:pt x="0" y="14959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AutoShape 3"/>
          <p:cNvSpPr/>
          <p:nvPr/>
        </p:nvSpPr>
        <p:spPr>
          <a:xfrm>
            <a:off x="-1637392" y="4448365"/>
            <a:ext cx="19101750" cy="0"/>
          </a:xfrm>
          <a:prstGeom prst="line">
            <a:avLst/>
          </a:prstGeom>
          <a:ln w="285750" cap="rnd">
            <a:solidFill>
              <a:srgbClr val="886B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4286440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0CA67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17258" y="4276915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0CA67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5817" y="4276915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0CA67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94375" y="4276915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0CA67"/>
            </a:solidFill>
          </p:spPr>
          <p:txBody>
            <a:bodyPr/>
            <a:lstStyle/>
            <a:p>
              <a:endParaRPr lang="ko-Kore-KR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9767742" y="2921020"/>
            <a:ext cx="4288558" cy="1249043"/>
          </a:xfrm>
          <a:custGeom>
            <a:avLst/>
            <a:gdLst/>
            <a:ahLst/>
            <a:cxnLst/>
            <a:rect l="l" t="t" r="r" b="b"/>
            <a:pathLst>
              <a:path w="4288558" h="1249043">
                <a:moveTo>
                  <a:pt x="0" y="0"/>
                </a:moveTo>
                <a:lnTo>
                  <a:pt x="4288558" y="0"/>
                </a:lnTo>
                <a:lnTo>
                  <a:pt x="4288558" y="1249042"/>
                </a:lnTo>
                <a:lnTo>
                  <a:pt x="0" y="1249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986696" y="2667319"/>
            <a:ext cx="1619121" cy="1619121"/>
            <a:chOff x="0" y="0"/>
            <a:chExt cx="2158828" cy="215882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158828" cy="215882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A0CA67"/>
              </a:solidFill>
            </p:spPr>
            <p:txBody>
              <a:bodyPr/>
              <a:lstStyle/>
              <a:p>
                <a:endParaRPr lang="ko-Kore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203200" y="-76200"/>
                <a:ext cx="406400" cy="787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0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557738" y="1003214"/>
              <a:ext cx="1043351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현재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317258" y="4855652"/>
            <a:ext cx="3581658" cy="3841895"/>
            <a:chOff x="0" y="0"/>
            <a:chExt cx="4775544" cy="512252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01576"/>
              <a:ext cx="4775544" cy="3611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앱 제작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요약 모델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ChatBot 모델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DB구축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서버 구축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보안 추가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775544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APP 서비스 구현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894375" y="4855652"/>
            <a:ext cx="4086768" cy="3384695"/>
            <a:chOff x="0" y="0"/>
            <a:chExt cx="5449024" cy="451292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01576"/>
              <a:ext cx="5449024" cy="300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피드백 받은 내용 바탕으로 서비스 수정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사용자 테스팅 후에 서비스 수정</a:t>
              </a:r>
            </a:p>
            <a:p>
              <a:pPr algn="l">
                <a:lnSpc>
                  <a:spcPts val="3600"/>
                </a:lnSpc>
              </a:pPr>
              <a:endParaRPr lang="en-US" sz="2400">
                <a:solidFill>
                  <a:srgbClr val="152544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5449024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APP 서비스 수정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05817" y="4855652"/>
            <a:ext cx="4110774" cy="2013095"/>
            <a:chOff x="0" y="0"/>
            <a:chExt cx="5481032" cy="268412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901576"/>
              <a:ext cx="5481032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구현과 테스팅을 n번 반복.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서비스의 완성도 향상.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548103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n차 사용자 테스팅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19558" y="4855652"/>
            <a:ext cx="4450483" cy="2013095"/>
            <a:chOff x="0" y="0"/>
            <a:chExt cx="5933978" cy="268412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901576"/>
              <a:ext cx="5933978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대화형 챗봇에 나무 개념 추가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정의한 문제 해결방안 제시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5933978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APP 아이디어</a:t>
              </a:r>
            </a:p>
          </p:txBody>
        </p:sp>
      </p:grpSp>
      <p:sp>
        <p:nvSpPr>
          <p:cNvPr id="31" name="TextBox 7">
            <a:extLst>
              <a:ext uri="{FF2B5EF4-FFF2-40B4-BE49-F238E27FC236}">
                <a16:creationId xmlns:a16="http://schemas.microsoft.com/office/drawing/2014/main" id="{304436A6-6903-D3CB-D454-C8B816356CA9}"/>
              </a:ext>
            </a:extLst>
          </p:cNvPr>
          <p:cNvSpPr txBox="1"/>
          <p:nvPr/>
        </p:nvSpPr>
        <p:spPr>
          <a:xfrm>
            <a:off x="521742" y="1149833"/>
            <a:ext cx="10238732" cy="1054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785"/>
              </a:lnSpc>
            </a:pPr>
            <a:r>
              <a:rPr lang="ko-KR" altLang="en-US" sz="7201" dirty="0">
                <a:solidFill>
                  <a:srgbClr val="7A5634"/>
                </a:solidFill>
                <a:latin typeface="+mj-ea"/>
                <a:ea typeface="+mj-ea"/>
                <a:cs typeface="One Little Font"/>
                <a:sym typeface="One Little Font"/>
              </a:rPr>
              <a:t>프로젝트 앞으로의 계획</a:t>
            </a:r>
            <a:endParaRPr lang="en-US" sz="7201" dirty="0">
              <a:solidFill>
                <a:srgbClr val="7A5634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75347">
            <a:off x="-1730082" y="-2336314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8"/>
                </a:lnTo>
                <a:lnTo>
                  <a:pt x="0" y="14959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2CD19-038C-4B21-884A-3854CCBB973D}"/>
              </a:ext>
            </a:extLst>
          </p:cNvPr>
          <p:cNvSpPr txBox="1"/>
          <p:nvPr/>
        </p:nvSpPr>
        <p:spPr>
          <a:xfrm>
            <a:off x="645215" y="1288957"/>
            <a:ext cx="8115300" cy="107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5"/>
              </a:lnSpc>
            </a:pPr>
            <a:r>
              <a:rPr lang="ko-KR" altLang="en-US" sz="8799" dirty="0">
                <a:solidFill>
                  <a:srgbClr val="7A5634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시연 영상</a:t>
            </a:r>
            <a:endParaRPr lang="en-US" sz="8799" dirty="0">
              <a:solidFill>
                <a:srgbClr val="7A5634"/>
              </a:solidFill>
              <a:latin typeface="Active Heart 달콤한 마음"/>
              <a:ea typeface="Active Heart 달콤한 마음"/>
              <a:cs typeface="Active Heart 달콤한 마음"/>
              <a:sym typeface="Active Heart 달콤한 마음"/>
            </a:endParaRPr>
          </a:p>
        </p:txBody>
      </p:sp>
      <p:pic>
        <p:nvPicPr>
          <p:cNvPr id="6" name="PFNGE7334">
            <a:hlinkClick r:id="" action="ppaction://media"/>
            <a:extLst>
              <a:ext uri="{FF2B5EF4-FFF2-40B4-BE49-F238E27FC236}">
                <a16:creationId xmlns:a16="http://schemas.microsoft.com/office/drawing/2014/main" id="{1B149C70-4A61-41A7-1CC4-59DE90718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189640"/>
            <a:ext cx="4572000" cy="99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8148" y="5319576"/>
            <a:ext cx="5971346" cy="4114800"/>
          </a:xfrm>
          <a:custGeom>
            <a:avLst/>
            <a:gdLst/>
            <a:ahLst/>
            <a:cxnLst/>
            <a:rect l="l" t="t" r="r" b="b"/>
            <a:pathLst>
              <a:path w="5971346" h="4114800">
                <a:moveTo>
                  <a:pt x="0" y="0"/>
                </a:moveTo>
                <a:lnTo>
                  <a:pt x="5971345" y="0"/>
                </a:lnTo>
                <a:lnTo>
                  <a:pt x="59713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59281" y="3977099"/>
            <a:ext cx="11706388" cy="2186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36"/>
              </a:lnSpc>
            </a:pPr>
            <a:r>
              <a:rPr lang="en-US" sz="14947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>
            <a:off x="1499211" y="1836134"/>
            <a:ext cx="2578724" cy="2536820"/>
          </a:xfrm>
          <a:custGeom>
            <a:avLst/>
            <a:gdLst/>
            <a:ahLst/>
            <a:cxnLst/>
            <a:rect l="l" t="t" r="r" b="b"/>
            <a:pathLst>
              <a:path w="2578724" h="2536820">
                <a:moveTo>
                  <a:pt x="0" y="0"/>
                </a:moveTo>
                <a:lnTo>
                  <a:pt x="2578724" y="0"/>
                </a:lnTo>
                <a:lnTo>
                  <a:pt x="2578724" y="2536820"/>
                </a:lnTo>
                <a:lnTo>
                  <a:pt x="0" y="253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Freeform 5"/>
          <p:cNvSpPr/>
          <p:nvPr/>
        </p:nvSpPr>
        <p:spPr>
          <a:xfrm>
            <a:off x="3343374" y="5574984"/>
            <a:ext cx="8538201" cy="1412684"/>
          </a:xfrm>
          <a:custGeom>
            <a:avLst/>
            <a:gdLst/>
            <a:ahLst/>
            <a:cxnLst/>
            <a:rect l="l" t="t" r="r" b="b"/>
            <a:pathLst>
              <a:path w="8538201" h="1412684">
                <a:moveTo>
                  <a:pt x="0" y="0"/>
                </a:moveTo>
                <a:lnTo>
                  <a:pt x="8538201" y="0"/>
                </a:lnTo>
                <a:lnTo>
                  <a:pt x="8538201" y="1412684"/>
                </a:lnTo>
                <a:lnTo>
                  <a:pt x="0" y="1412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Freeform 6"/>
          <p:cNvSpPr/>
          <p:nvPr/>
        </p:nvSpPr>
        <p:spPr>
          <a:xfrm>
            <a:off x="4626802" y="-1028700"/>
            <a:ext cx="5971346" cy="4114800"/>
          </a:xfrm>
          <a:custGeom>
            <a:avLst/>
            <a:gdLst/>
            <a:ahLst/>
            <a:cxnLst/>
            <a:rect l="l" t="t" r="r" b="b"/>
            <a:pathLst>
              <a:path w="5971346" h="4114800">
                <a:moveTo>
                  <a:pt x="0" y="0"/>
                </a:moveTo>
                <a:lnTo>
                  <a:pt x="5971346" y="0"/>
                </a:lnTo>
                <a:lnTo>
                  <a:pt x="5971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7" name="Freeform 7"/>
          <p:cNvSpPr/>
          <p:nvPr/>
        </p:nvSpPr>
        <p:spPr>
          <a:xfrm>
            <a:off x="-1226392" y="6987668"/>
            <a:ext cx="5971346" cy="4114800"/>
          </a:xfrm>
          <a:custGeom>
            <a:avLst/>
            <a:gdLst/>
            <a:ahLst/>
            <a:cxnLst/>
            <a:rect l="l" t="t" r="r" b="b"/>
            <a:pathLst>
              <a:path w="5971346" h="4114800">
                <a:moveTo>
                  <a:pt x="0" y="0"/>
                </a:moveTo>
                <a:lnTo>
                  <a:pt x="5971346" y="0"/>
                </a:lnTo>
                <a:lnTo>
                  <a:pt x="59713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8" name="Freeform 8"/>
          <p:cNvSpPr/>
          <p:nvPr/>
        </p:nvSpPr>
        <p:spPr>
          <a:xfrm rot="9296894">
            <a:off x="8890913" y="-1769422"/>
            <a:ext cx="12242157" cy="13825844"/>
          </a:xfrm>
          <a:custGeom>
            <a:avLst/>
            <a:gdLst/>
            <a:ahLst/>
            <a:cxnLst/>
            <a:rect l="l" t="t" r="r" b="b"/>
            <a:pathLst>
              <a:path w="12242157" h="13825844">
                <a:moveTo>
                  <a:pt x="0" y="0"/>
                </a:moveTo>
                <a:lnTo>
                  <a:pt x="12242156" y="0"/>
                </a:lnTo>
                <a:lnTo>
                  <a:pt x="12242156" y="13825844"/>
                </a:lnTo>
                <a:lnTo>
                  <a:pt x="0" y="13825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6493776" y="-7845789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1615738" y="3736226"/>
            <a:ext cx="15120372" cy="5522074"/>
          </a:xfrm>
          <a:custGeom>
            <a:avLst/>
            <a:gdLst/>
            <a:ahLst/>
            <a:cxnLst/>
            <a:rect l="l" t="t" r="r" b="b"/>
            <a:pathLst>
              <a:path w="15120372" h="5522074">
                <a:moveTo>
                  <a:pt x="0" y="0"/>
                </a:moveTo>
                <a:lnTo>
                  <a:pt x="15120372" y="0"/>
                </a:lnTo>
                <a:lnTo>
                  <a:pt x="15120372" y="5522074"/>
                </a:lnTo>
                <a:lnTo>
                  <a:pt x="0" y="5522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98" b="-898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734465" y="1791716"/>
            <a:ext cx="8001646" cy="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감정적인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도움을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받을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수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있는가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?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79496D0-5254-5D13-C4D4-A85FA39630B7}"/>
              </a:ext>
            </a:extLst>
          </p:cNvPr>
          <p:cNvSpPr txBox="1"/>
          <p:nvPr/>
        </p:nvSpPr>
        <p:spPr>
          <a:xfrm>
            <a:off x="1028700" y="1009650"/>
            <a:ext cx="4985397" cy="135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배경</a:t>
            </a:r>
            <a:r>
              <a:rPr 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설명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6588022" y="-7650636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8"/>
                </a:lnTo>
                <a:lnTo>
                  <a:pt x="0" y="14959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10279703" y="2944423"/>
            <a:ext cx="4459828" cy="5986834"/>
          </a:xfrm>
          <a:custGeom>
            <a:avLst/>
            <a:gdLst/>
            <a:ahLst/>
            <a:cxnLst/>
            <a:rect l="l" t="t" r="r" b="b"/>
            <a:pathLst>
              <a:path w="4459828" h="5986834">
                <a:moveTo>
                  <a:pt x="0" y="0"/>
                </a:moveTo>
                <a:lnTo>
                  <a:pt x="4459828" y="0"/>
                </a:lnTo>
                <a:lnTo>
                  <a:pt x="4459828" y="5986833"/>
                </a:lnTo>
                <a:lnTo>
                  <a:pt x="0" y="598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430659" y="1664208"/>
            <a:ext cx="10157916" cy="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감정을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타인에게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쉽게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표현하지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않는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사회</a:t>
            </a:r>
            <a:endParaRPr lang="en-US" sz="3999" spc="79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82789" y="9503446"/>
            <a:ext cx="6405786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https://www.madtimes.org/news/articleView.html?idxno=9202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B697B07D-C105-CB90-6BDF-B6474F00B9D0}"/>
              </a:ext>
            </a:extLst>
          </p:cNvPr>
          <p:cNvSpPr txBox="1"/>
          <p:nvPr/>
        </p:nvSpPr>
        <p:spPr>
          <a:xfrm>
            <a:off x="1028700" y="1009650"/>
            <a:ext cx="4985397" cy="135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배경</a:t>
            </a:r>
            <a:r>
              <a:rPr 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설명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6493776" y="-7845789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3" name="Freeform 3"/>
          <p:cNvSpPr/>
          <p:nvPr/>
        </p:nvSpPr>
        <p:spPr>
          <a:xfrm>
            <a:off x="4939981" y="3464559"/>
            <a:ext cx="12871704" cy="5422205"/>
          </a:xfrm>
          <a:custGeom>
            <a:avLst/>
            <a:gdLst/>
            <a:ahLst/>
            <a:cxnLst/>
            <a:rect l="l" t="t" r="r" b="b"/>
            <a:pathLst>
              <a:path w="12871704" h="5422205">
                <a:moveTo>
                  <a:pt x="0" y="0"/>
                </a:moveTo>
                <a:lnTo>
                  <a:pt x="12871703" y="0"/>
                </a:lnTo>
                <a:lnTo>
                  <a:pt x="12871703" y="5422205"/>
                </a:lnTo>
                <a:lnTo>
                  <a:pt x="0" y="5422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945287" y="1664208"/>
            <a:ext cx="10280728" cy="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감정적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갈등에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대한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설문결과</a:t>
            </a:r>
            <a:endParaRPr lang="en-US" sz="3999" spc="79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771C8F0-0B7F-BFB7-AA0A-9397ED458522}"/>
              </a:ext>
            </a:extLst>
          </p:cNvPr>
          <p:cNvSpPr txBox="1"/>
          <p:nvPr/>
        </p:nvSpPr>
        <p:spPr>
          <a:xfrm>
            <a:off x="1028700" y="1009650"/>
            <a:ext cx="4985397" cy="135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배경</a:t>
            </a:r>
            <a:r>
              <a:rPr 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설명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6493776" y="-7845789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945287" y="1664208"/>
            <a:ext cx="10280728" cy="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감정을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표현하는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것에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대한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필요성</a:t>
            </a:r>
            <a:endParaRPr lang="en-US" sz="3999" spc="79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39981" y="3464559"/>
            <a:ext cx="12781720" cy="5422205"/>
          </a:xfrm>
          <a:custGeom>
            <a:avLst/>
            <a:gdLst/>
            <a:ahLst/>
            <a:cxnLst/>
            <a:rect l="l" t="t" r="r" b="b"/>
            <a:pathLst>
              <a:path w="12781720" h="5422205">
                <a:moveTo>
                  <a:pt x="0" y="0"/>
                </a:moveTo>
                <a:lnTo>
                  <a:pt x="12781720" y="0"/>
                </a:lnTo>
                <a:lnTo>
                  <a:pt x="12781720" y="5422205"/>
                </a:lnTo>
                <a:lnTo>
                  <a:pt x="0" y="5422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1" t="-311" b="-311"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AA1548C-87F8-E259-F09B-AC10D6D282B2}"/>
              </a:ext>
            </a:extLst>
          </p:cNvPr>
          <p:cNvSpPr txBox="1"/>
          <p:nvPr/>
        </p:nvSpPr>
        <p:spPr>
          <a:xfrm>
            <a:off x="1028700" y="1009650"/>
            <a:ext cx="4985397" cy="135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배경</a:t>
            </a:r>
            <a:r>
              <a:rPr 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 </a:t>
            </a:r>
            <a:r>
              <a:rPr lang="en-US" sz="8000" dirty="0" err="1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설명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6493776" y="-7845789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657600" y="5143500"/>
            <a:ext cx="12436692" cy="165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999" b="1" spc="79" dirty="0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“</a:t>
            </a:r>
            <a:r>
              <a:rPr lang="en-US" sz="3999" b="1" spc="79" dirty="0" err="1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현대</a:t>
            </a:r>
            <a:r>
              <a:rPr lang="en-US" sz="3999" b="1" spc="79" dirty="0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 </a:t>
            </a:r>
            <a:r>
              <a:rPr lang="en-US" sz="3999" b="1" spc="79" dirty="0" err="1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사회에서는</a:t>
            </a:r>
            <a:r>
              <a:rPr lang="en-US" sz="3999" b="1" spc="79" dirty="0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 </a:t>
            </a:r>
            <a:r>
              <a:rPr lang="en-US" sz="3999" b="1" spc="79" dirty="0" err="1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개인이</a:t>
            </a:r>
            <a:r>
              <a:rPr lang="en-US" sz="3999" b="1" spc="79" dirty="0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 </a:t>
            </a:r>
            <a:r>
              <a:rPr lang="en-US" sz="3999" b="1" spc="79" dirty="0" err="1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타인에게</a:t>
            </a:r>
            <a:r>
              <a:rPr lang="en-US" sz="3999" b="1" spc="79" dirty="0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 </a:t>
            </a:r>
            <a:r>
              <a:rPr lang="en-US" sz="3999" b="1" spc="79" dirty="0" err="1">
                <a:solidFill>
                  <a:srgbClr val="FF3131"/>
                </a:solidFill>
                <a:latin typeface="+mj-ea"/>
                <a:ea typeface="+mj-ea"/>
                <a:cs typeface="One Little Font Bold"/>
                <a:sym typeface="One Little Font Bold"/>
              </a:rPr>
              <a:t>속마음을</a:t>
            </a:r>
            <a:endParaRPr lang="en-US" sz="3999" b="1" spc="79" dirty="0">
              <a:solidFill>
                <a:srgbClr val="FF3131"/>
              </a:solidFill>
              <a:latin typeface="+mj-ea"/>
              <a:ea typeface="+mj-ea"/>
              <a:cs typeface="One Little Font Bold"/>
              <a:sym typeface="One Little Font Bold"/>
            </a:endParaRPr>
          </a:p>
          <a:p>
            <a:pPr algn="l">
              <a:lnSpc>
                <a:spcPts val="6799"/>
              </a:lnSpc>
            </a:pPr>
            <a:r>
              <a:rPr lang="en-US" sz="3999" b="1" spc="79" dirty="0" err="1">
                <a:solidFill>
                  <a:srgbClr val="FF3131"/>
                </a:solidFill>
                <a:latin typeface="+mj-ea"/>
                <a:ea typeface="+mj-ea"/>
                <a:cs typeface="One Little Font Bold"/>
                <a:sym typeface="One Little Font Bold"/>
              </a:rPr>
              <a:t>말하기가</a:t>
            </a:r>
            <a:r>
              <a:rPr lang="en-US" sz="3999" b="1" spc="79" dirty="0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 </a:t>
            </a:r>
            <a:r>
              <a:rPr lang="en-US" sz="3999" b="1" spc="79" dirty="0" err="1">
                <a:solidFill>
                  <a:srgbClr val="FF3131"/>
                </a:solidFill>
                <a:latin typeface="+mj-ea"/>
                <a:ea typeface="+mj-ea"/>
                <a:cs typeface="One Little Font Bold"/>
                <a:sym typeface="One Little Font Bold"/>
              </a:rPr>
              <a:t>어려워</a:t>
            </a:r>
            <a:r>
              <a:rPr lang="en-US" sz="3999" b="1" spc="79" dirty="0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 </a:t>
            </a:r>
            <a:r>
              <a:rPr lang="en-US" sz="3999" b="1" spc="79" dirty="0" err="1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점차</a:t>
            </a:r>
            <a:r>
              <a:rPr lang="en-US" sz="3999" b="1" spc="79" dirty="0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 </a:t>
            </a:r>
            <a:r>
              <a:rPr lang="en-US" sz="3999" b="1" spc="79" dirty="0" err="1">
                <a:solidFill>
                  <a:srgbClr val="FF3131"/>
                </a:solidFill>
                <a:latin typeface="+mj-ea"/>
                <a:ea typeface="+mj-ea"/>
                <a:cs typeface="One Little Font Bold"/>
                <a:sym typeface="One Little Font Bold"/>
              </a:rPr>
              <a:t>감정적</a:t>
            </a:r>
            <a:r>
              <a:rPr lang="en-US" sz="3999" b="1" spc="79" dirty="0">
                <a:solidFill>
                  <a:srgbClr val="FF3131"/>
                </a:solidFill>
                <a:latin typeface="+mj-ea"/>
                <a:ea typeface="+mj-ea"/>
                <a:cs typeface="One Little Font Bold"/>
                <a:sym typeface="One Little Font Bold"/>
              </a:rPr>
              <a:t> </a:t>
            </a:r>
            <a:r>
              <a:rPr lang="en-US" sz="3999" b="1" spc="79" dirty="0" err="1">
                <a:solidFill>
                  <a:srgbClr val="FF3131"/>
                </a:solidFill>
                <a:latin typeface="+mj-ea"/>
                <a:ea typeface="+mj-ea"/>
                <a:cs typeface="One Little Font Bold"/>
                <a:sym typeface="One Little Font Bold"/>
              </a:rPr>
              <a:t>고립</a:t>
            </a:r>
            <a:r>
              <a:rPr lang="en-US" sz="3999" b="1" spc="79" dirty="0" err="1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이</a:t>
            </a:r>
            <a:r>
              <a:rPr lang="en-US" sz="3999" b="1" spc="79" dirty="0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 </a:t>
            </a:r>
            <a:r>
              <a:rPr lang="en-US" sz="3999" b="1" spc="79" dirty="0" err="1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심화되고</a:t>
            </a:r>
            <a:r>
              <a:rPr lang="en-US" sz="3999" b="1" spc="79" dirty="0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 </a:t>
            </a:r>
            <a:r>
              <a:rPr lang="en-US" sz="3999" b="1" spc="79" dirty="0" err="1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있다</a:t>
            </a:r>
            <a:r>
              <a:rPr lang="en-US" sz="3999" b="1" spc="79" dirty="0">
                <a:solidFill>
                  <a:srgbClr val="000000"/>
                </a:solidFill>
                <a:latin typeface="+mj-ea"/>
                <a:ea typeface="+mj-ea"/>
                <a:cs typeface="One Little Font Bold"/>
                <a:sym typeface="One Little Font Bold"/>
              </a:rPr>
              <a:t>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1C819-3AA2-DED6-ACA2-43F2EA908A45}"/>
              </a:ext>
            </a:extLst>
          </p:cNvPr>
          <p:cNvSpPr txBox="1"/>
          <p:nvPr/>
        </p:nvSpPr>
        <p:spPr>
          <a:xfrm>
            <a:off x="1028700" y="1009650"/>
            <a:ext cx="4985397" cy="13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문제 정의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90353">
            <a:off x="-6493776" y="-7845789"/>
            <a:ext cx="16219029" cy="14959629"/>
          </a:xfrm>
          <a:custGeom>
            <a:avLst/>
            <a:gdLst/>
            <a:ahLst/>
            <a:cxnLst/>
            <a:rect l="l" t="t" r="r" b="b"/>
            <a:pathLst>
              <a:path w="16219029" h="14959629">
                <a:moveTo>
                  <a:pt x="0" y="0"/>
                </a:moveTo>
                <a:lnTo>
                  <a:pt x="16219028" y="0"/>
                </a:lnTo>
                <a:lnTo>
                  <a:pt x="16219028" y="14959629"/>
                </a:lnTo>
                <a:lnTo>
                  <a:pt x="0" y="1495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ore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977842" y="5398725"/>
            <a:ext cx="15209087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속마음을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털어놓고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얘기하면</a:t>
            </a:r>
            <a:endParaRPr lang="en-US" sz="3999" spc="79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  <a:p>
            <a:pPr algn="ctr">
              <a:lnSpc>
                <a:spcPts val="5599"/>
              </a:lnSpc>
            </a:pPr>
            <a:r>
              <a:rPr lang="en-US" sz="3999" spc="79" dirty="0" err="1">
                <a:solidFill>
                  <a:srgbClr val="5271FF"/>
                </a:solidFill>
                <a:latin typeface="+mj-ea"/>
                <a:ea typeface="+mj-ea"/>
                <a:cs typeface="Core Bori"/>
                <a:sym typeface="Core Bori"/>
              </a:rPr>
              <a:t>고립감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5271FF"/>
                </a:solidFill>
                <a:latin typeface="+mj-ea"/>
                <a:ea typeface="+mj-ea"/>
                <a:cs typeface="Core Bori"/>
                <a:sym typeface="Core Bori"/>
              </a:rPr>
              <a:t>외로움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완화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시키고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, </a:t>
            </a:r>
            <a:r>
              <a:rPr lang="en-US" sz="3999" spc="79" dirty="0" err="1">
                <a:solidFill>
                  <a:srgbClr val="5271FF"/>
                </a:solidFill>
                <a:latin typeface="+mj-ea"/>
                <a:ea typeface="+mj-ea"/>
                <a:cs typeface="Core Bori"/>
                <a:sym typeface="Core Bori"/>
              </a:rPr>
              <a:t>감정</a:t>
            </a:r>
            <a:r>
              <a:rPr lang="en-US" sz="3999" spc="79" dirty="0">
                <a:solidFill>
                  <a:srgbClr val="5271FF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5271FF"/>
                </a:solidFill>
                <a:latin typeface="+mj-ea"/>
                <a:ea typeface="+mj-ea"/>
                <a:cs typeface="Core Bori"/>
                <a:sym typeface="Core Bori"/>
              </a:rPr>
              <a:t>해소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유도할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수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있다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</a:t>
            </a:r>
          </a:p>
          <a:p>
            <a:pPr algn="ctr">
              <a:lnSpc>
                <a:spcPts val="5599"/>
              </a:lnSpc>
            </a:pP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나아가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자신의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생각과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감정을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되돌아봄을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통해</a:t>
            </a:r>
            <a:endParaRPr lang="en-US" sz="3999" spc="79" dirty="0">
              <a:solidFill>
                <a:srgbClr val="000000"/>
              </a:solidFill>
              <a:latin typeface="+mj-ea"/>
              <a:ea typeface="+mj-ea"/>
              <a:cs typeface="Core Bori"/>
              <a:sym typeface="Core Bori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FF5757"/>
                </a:solidFill>
                <a:latin typeface="+mj-ea"/>
                <a:ea typeface="+mj-ea"/>
                <a:cs typeface="Core Bori"/>
                <a:sym typeface="Core Bori"/>
              </a:rPr>
              <a:t>자기</a:t>
            </a:r>
            <a:r>
              <a:rPr lang="en-US" sz="3999" spc="79" dirty="0">
                <a:solidFill>
                  <a:srgbClr val="FF5757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FF5757"/>
                </a:solidFill>
                <a:latin typeface="+mj-ea"/>
                <a:ea typeface="+mj-ea"/>
                <a:cs typeface="Core Bori"/>
                <a:sym typeface="Core Bori"/>
              </a:rPr>
              <a:t>이해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와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FF5757"/>
                </a:solidFill>
                <a:latin typeface="+mj-ea"/>
                <a:ea typeface="+mj-ea"/>
                <a:cs typeface="Core Bori"/>
                <a:sym typeface="Core Bori"/>
              </a:rPr>
              <a:t>성장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까지도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얻어낼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 수 </a:t>
            </a:r>
            <a:r>
              <a:rPr lang="en-US" sz="3999" spc="79" dirty="0" err="1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있다</a:t>
            </a:r>
            <a:r>
              <a:rPr lang="en-US" sz="3999" spc="79" dirty="0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41548" y="3269991"/>
            <a:ext cx="11791784" cy="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000000"/>
                </a:solidFill>
                <a:latin typeface="+mj-ea"/>
                <a:ea typeface="+mj-ea"/>
                <a:cs typeface="Core Bori"/>
                <a:sym typeface="Core Bori"/>
              </a:rPr>
              <a:t>Q. 왜 속마음을 말해야 할까?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AFF17-20C8-4F2F-CB1A-D614C21E8674}"/>
              </a:ext>
            </a:extLst>
          </p:cNvPr>
          <p:cNvSpPr txBox="1"/>
          <p:nvPr/>
        </p:nvSpPr>
        <p:spPr>
          <a:xfrm>
            <a:off x="1028700" y="1009650"/>
            <a:ext cx="4985397" cy="13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</a:pPr>
            <a:r>
              <a:rPr lang="ko-KR" altLang="en-US" sz="8000" dirty="0">
                <a:solidFill>
                  <a:srgbClr val="6D4925"/>
                </a:solidFill>
                <a:latin typeface="+mj-ea"/>
                <a:ea typeface="+mj-ea"/>
                <a:cs typeface="One Little Font"/>
                <a:sym typeface="One Little Font"/>
              </a:rPr>
              <a:t>해결 방안</a:t>
            </a:r>
            <a:endParaRPr lang="en-US" sz="8000" dirty="0">
              <a:solidFill>
                <a:srgbClr val="6D4925"/>
              </a:solidFill>
              <a:latin typeface="+mj-ea"/>
              <a:ea typeface="+mj-ea"/>
              <a:cs typeface="One Little Font"/>
              <a:sym typeface="One Little Fon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688</Words>
  <Application>Microsoft Office PowerPoint</Application>
  <PresentationFormat>사용자 지정</PresentationFormat>
  <Paragraphs>149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Nanum Gothic Bold</vt:lpstr>
      <vt:lpstr>NanumGothic</vt:lpstr>
      <vt:lpstr>Arial</vt:lpstr>
      <vt:lpstr>Calibri</vt:lpstr>
      <vt:lpstr>Arimo</vt:lpstr>
      <vt:lpstr>One Little Font</vt:lpstr>
      <vt:lpstr>Canva Student Font</vt:lpstr>
      <vt:lpstr>맑은 고딕</vt:lpstr>
      <vt:lpstr>Active Heart 달콤한 마음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Photosynthesis Science Education Presentation in Green and Beige Simple Minimalist Illustrative Style</dc:title>
  <cp:lastModifiedBy>이하은</cp:lastModifiedBy>
  <cp:revision>4</cp:revision>
  <dcterms:created xsi:type="dcterms:W3CDTF">2006-08-16T00:00:00Z</dcterms:created>
  <dcterms:modified xsi:type="dcterms:W3CDTF">2024-11-03T13:05:52Z</dcterms:modified>
  <dc:identifier>DAGVJHfTw48</dc:identifier>
</cp:coreProperties>
</file>